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76"/>
  </p:notesMasterIdLst>
  <p:sldIdLst>
    <p:sldId id="355" r:id="rId2"/>
    <p:sldId id="256" r:id="rId3"/>
    <p:sldId id="385" r:id="rId4"/>
    <p:sldId id="398" r:id="rId5"/>
    <p:sldId id="264" r:id="rId6"/>
    <p:sldId id="326" r:id="rId7"/>
    <p:sldId id="325" r:id="rId8"/>
    <p:sldId id="257" r:id="rId9"/>
    <p:sldId id="271" r:id="rId10"/>
    <p:sldId id="258" r:id="rId11"/>
    <p:sldId id="279" r:id="rId12"/>
    <p:sldId id="265" r:id="rId13"/>
    <p:sldId id="392" r:id="rId14"/>
    <p:sldId id="329" r:id="rId15"/>
    <p:sldId id="393" r:id="rId16"/>
    <p:sldId id="272" r:id="rId17"/>
    <p:sldId id="324" r:id="rId18"/>
    <p:sldId id="362" r:id="rId19"/>
    <p:sldId id="319" r:id="rId20"/>
    <p:sldId id="327" r:id="rId21"/>
    <p:sldId id="267" r:id="rId22"/>
    <p:sldId id="318" r:id="rId23"/>
    <p:sldId id="269" r:id="rId24"/>
    <p:sldId id="395" r:id="rId25"/>
    <p:sldId id="285" r:id="rId26"/>
    <p:sldId id="387" r:id="rId27"/>
    <p:sldId id="290" r:id="rId28"/>
    <p:sldId id="333" r:id="rId29"/>
    <p:sldId id="396" r:id="rId30"/>
    <p:sldId id="292" r:id="rId31"/>
    <p:sldId id="364" r:id="rId32"/>
    <p:sldId id="366" r:id="rId33"/>
    <p:sldId id="391" r:id="rId34"/>
    <p:sldId id="367" r:id="rId35"/>
    <p:sldId id="368" r:id="rId36"/>
    <p:sldId id="370" r:id="rId37"/>
    <p:sldId id="388" r:id="rId38"/>
    <p:sldId id="371" r:id="rId39"/>
    <p:sldId id="383" r:id="rId40"/>
    <p:sldId id="259" r:id="rId41"/>
    <p:sldId id="260" r:id="rId42"/>
    <p:sldId id="261" r:id="rId43"/>
    <p:sldId id="262" r:id="rId44"/>
    <p:sldId id="389" r:id="rId45"/>
    <p:sldId id="386" r:id="rId46"/>
    <p:sldId id="351" r:id="rId47"/>
    <p:sldId id="331" r:id="rId48"/>
    <p:sldId id="379" r:id="rId49"/>
    <p:sldId id="390" r:id="rId50"/>
    <p:sldId id="380" r:id="rId51"/>
    <p:sldId id="399" r:id="rId52"/>
    <p:sldId id="293" r:id="rId53"/>
    <p:sldId id="300" r:id="rId54"/>
    <p:sldId id="336" r:id="rId55"/>
    <p:sldId id="305" r:id="rId56"/>
    <p:sldId id="306" r:id="rId57"/>
    <p:sldId id="308" r:id="rId58"/>
    <p:sldId id="307" r:id="rId59"/>
    <p:sldId id="309" r:id="rId60"/>
    <p:sldId id="310" r:id="rId61"/>
    <p:sldId id="311" r:id="rId62"/>
    <p:sldId id="312" r:id="rId63"/>
    <p:sldId id="313" r:id="rId64"/>
    <p:sldId id="316" r:id="rId65"/>
    <p:sldId id="315" r:id="rId66"/>
    <p:sldId id="314" r:id="rId67"/>
    <p:sldId id="369" r:id="rId68"/>
    <p:sldId id="374" r:id="rId69"/>
    <p:sldId id="373" r:id="rId70"/>
    <p:sldId id="375" r:id="rId71"/>
    <p:sldId id="378" r:id="rId72"/>
    <p:sldId id="358" r:id="rId73"/>
    <p:sldId id="266" r:id="rId74"/>
    <p:sldId id="334"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309" autoAdjust="0"/>
    <p:restoredTop sz="94660"/>
  </p:normalViewPr>
  <p:slideViewPr>
    <p:cSldViewPr snapToGrid="0">
      <p:cViewPr varScale="1">
        <p:scale>
          <a:sx n="75" d="100"/>
          <a:sy n="75" d="100"/>
        </p:scale>
        <p:origin x="4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54692F-A387-4990-B25C-1EA0C420CC38}" type="datetimeFigureOut">
              <a:rPr lang="en-US" smtClean="0"/>
              <a:t>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6AA04-C4AB-4B64-8F94-AF29C768DA10}" type="slidenum">
              <a:rPr lang="en-US" smtClean="0"/>
              <a:t>‹#›</a:t>
            </a:fld>
            <a:endParaRPr lang="en-US"/>
          </a:p>
        </p:txBody>
      </p:sp>
    </p:spTree>
    <p:extLst>
      <p:ext uri="{BB962C8B-B14F-4D97-AF65-F5344CB8AC3E}">
        <p14:creationId xmlns:p14="http://schemas.microsoft.com/office/powerpoint/2010/main" val="3252435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3436F4-5F5E-4CF3-A307-371A89CA41F3}" type="slidenum">
              <a:rPr lang="en-US" smtClean="0"/>
              <a:pPr/>
              <a:t>18</a:t>
            </a:fld>
            <a:endParaRPr lang="en-US"/>
          </a:p>
        </p:txBody>
      </p:sp>
    </p:spTree>
    <p:extLst>
      <p:ext uri="{BB962C8B-B14F-4D97-AF65-F5344CB8AC3E}">
        <p14:creationId xmlns:p14="http://schemas.microsoft.com/office/powerpoint/2010/main" val="1406206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ltLang="en-US"/>
          </a:p>
        </p:txBody>
      </p:sp>
      <p:sp>
        <p:nvSpPr>
          <p:cNvPr id="4099" name="Text Box 2"/>
          <p:cNvSpPr txBox="1">
            <a:spLocks noGrp="1" noChangeArrowheads="1"/>
          </p:cNvSpPr>
          <p:nvPr>
            <p:ph type="body"/>
          </p:nvPr>
        </p:nvSpPr>
        <p:spPr>
          <a:xfrm>
            <a:off x="1046350" y="4352637"/>
            <a:ext cx="4770904" cy="347806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altLang="en-US" dirty="0">
                <a:latin typeface="Arial" charset="0"/>
                <a:ea typeface="msgothic" charset="0"/>
                <a:cs typeface="msgothic" charset="0"/>
              </a:rPr>
              <a:t>Quantitative measures of small </a:t>
            </a:r>
            <a:r>
              <a:rPr lang="en-GB" altLang="en-US" dirty="0" err="1">
                <a:latin typeface="Arial" charset="0"/>
                <a:ea typeface="msgothic" charset="0"/>
                <a:cs typeface="msgothic" charset="0"/>
              </a:rPr>
              <a:t>fiber</a:t>
            </a:r>
            <a:r>
              <a:rPr lang="en-GB" altLang="en-US" dirty="0">
                <a:latin typeface="Arial" charset="0"/>
                <a:ea typeface="msgothic" charset="0"/>
                <a:cs typeface="msgothic" charset="0"/>
              </a:rPr>
              <a:t> nerves. Quantitative measures of small </a:t>
            </a:r>
            <a:r>
              <a:rPr lang="en-GB" altLang="en-US" dirty="0" err="1">
                <a:latin typeface="Arial" charset="0"/>
                <a:ea typeface="msgothic" charset="0"/>
                <a:cs typeface="msgothic" charset="0"/>
              </a:rPr>
              <a:t>fiber</a:t>
            </a:r>
            <a:r>
              <a:rPr lang="en-GB" altLang="en-US" dirty="0">
                <a:latin typeface="Arial" charset="0"/>
                <a:ea typeface="msgothic" charset="0"/>
                <a:cs typeface="msgothic" charset="0"/>
              </a:rPr>
              <a:t> nerves include </a:t>
            </a:r>
            <a:r>
              <a:rPr lang="en-GB" altLang="en-US" dirty="0" err="1">
                <a:latin typeface="Arial" charset="0"/>
                <a:ea typeface="msgothic" charset="0"/>
                <a:cs typeface="msgothic" charset="0"/>
              </a:rPr>
              <a:t>immunohistochemical</a:t>
            </a:r>
            <a:r>
              <a:rPr lang="en-GB" altLang="en-US" dirty="0">
                <a:latin typeface="Arial" charset="0"/>
                <a:ea typeface="msgothic" charset="0"/>
                <a:cs typeface="msgothic" charset="0"/>
              </a:rPr>
              <a:t> stain (PGP 9.5, magnification ×40) of skin biopsy specimens from the distal leg to illustrate IENFD in a healthy subject (</a:t>
            </a:r>
            <a:r>
              <a:rPr lang="en-GB" altLang="en-US" i="1" dirty="0">
                <a:latin typeface="Arial" charset="0"/>
                <a:ea typeface="msgothic" charset="0"/>
                <a:cs typeface="msgothic" charset="0"/>
              </a:rPr>
              <a:t>A</a:t>
            </a:r>
            <a:r>
              <a:rPr lang="en-GB" altLang="en-US" dirty="0">
                <a:latin typeface="Arial" charset="0"/>
                <a:ea typeface="msgothic" charset="0"/>
                <a:cs typeface="msgothic" charset="0"/>
              </a:rPr>
              <a:t>) and a patient with severe diabetic neuropathy (</a:t>
            </a:r>
            <a:r>
              <a:rPr lang="en-GB" altLang="en-US" i="1" dirty="0">
                <a:latin typeface="Arial" charset="0"/>
                <a:ea typeface="msgothic" charset="0"/>
                <a:cs typeface="msgothic" charset="0"/>
              </a:rPr>
              <a:t>B</a:t>
            </a:r>
            <a:r>
              <a:rPr lang="en-GB" altLang="en-US" dirty="0">
                <a:latin typeface="Arial" charset="0"/>
                <a:ea typeface="msgothic" charset="0"/>
                <a:cs typeface="msgothic" charset="0"/>
              </a:rPr>
              <a:t>), and representative CCM images from a healthy subject (</a:t>
            </a:r>
            <a:r>
              <a:rPr lang="en-GB" altLang="en-US" i="1" dirty="0">
                <a:latin typeface="Arial" charset="0"/>
                <a:ea typeface="msgothic" charset="0"/>
                <a:cs typeface="msgothic" charset="0"/>
              </a:rPr>
              <a:t>C</a:t>
            </a:r>
            <a:r>
              <a:rPr lang="en-GB" altLang="en-US" dirty="0">
                <a:latin typeface="Arial" charset="0"/>
                <a:ea typeface="msgothic" charset="0"/>
                <a:cs typeface="msgothic" charset="0"/>
              </a:rPr>
              <a:t>) and a patient with severe diabetic neuropathy (</a:t>
            </a:r>
            <a:r>
              <a:rPr lang="en-GB" altLang="en-US" i="1" dirty="0">
                <a:latin typeface="Arial" charset="0"/>
                <a:ea typeface="msgothic" charset="0"/>
                <a:cs typeface="msgothic" charset="0"/>
              </a:rPr>
              <a:t>D</a:t>
            </a:r>
            <a:r>
              <a:rPr lang="en-GB" altLang="en-US" dirty="0">
                <a:latin typeface="Arial" charset="0"/>
                <a:ea typeface="msgothic" charset="0"/>
                <a:cs typeface="msgothic" charset="0"/>
              </a:rPr>
              <a:t>).</a:t>
            </a:r>
          </a:p>
        </p:txBody>
      </p:sp>
    </p:spTree>
    <p:extLst>
      <p:ext uri="{BB962C8B-B14F-4D97-AF65-F5344CB8AC3E}">
        <p14:creationId xmlns:p14="http://schemas.microsoft.com/office/powerpoint/2010/main" val="1681650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FB3436F4-5F5E-4CF3-A307-371A89CA41F3}" type="slidenum">
              <a:rPr lang="en-US" smtClean="0"/>
              <a:pPr/>
              <a:t>55</a:t>
            </a:fld>
            <a:endParaRPr lang="en-US"/>
          </a:p>
        </p:txBody>
      </p:sp>
    </p:spTree>
    <p:extLst>
      <p:ext uri="{BB962C8B-B14F-4D97-AF65-F5344CB8AC3E}">
        <p14:creationId xmlns:p14="http://schemas.microsoft.com/office/powerpoint/2010/main" val="2179210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2F145-07E6-98A5-5DE2-6151AD3C14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85F933-1560-E921-3284-9ED34A4316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38FE60-112B-8E05-3792-00284DAF6452}"/>
              </a:ext>
            </a:extLst>
          </p:cNvPr>
          <p:cNvSpPr>
            <a:spLocks noGrp="1"/>
          </p:cNvSpPr>
          <p:nvPr>
            <p:ph type="dt" sz="half" idx="10"/>
          </p:nvPr>
        </p:nvSpPr>
        <p:spPr/>
        <p:txBody>
          <a:bodyPr/>
          <a:lstStyle/>
          <a:p>
            <a:fld id="{9752A7AB-BD5C-4B1E-ABED-2A726C5EFB9C}" type="datetimeFigureOut">
              <a:rPr lang="en-US" smtClean="0"/>
              <a:t>2/10/2025</a:t>
            </a:fld>
            <a:endParaRPr lang="en-US" dirty="0"/>
          </a:p>
        </p:txBody>
      </p:sp>
      <p:sp>
        <p:nvSpPr>
          <p:cNvPr id="5" name="Footer Placeholder 4">
            <a:extLst>
              <a:ext uri="{FF2B5EF4-FFF2-40B4-BE49-F238E27FC236}">
                <a16:creationId xmlns:a16="http://schemas.microsoft.com/office/drawing/2014/main" id="{78B2CBFF-6CF2-BFBF-0079-D37A08EB59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5B4BE0A-2EAA-563F-9EA6-8F69302685B8}"/>
              </a:ext>
            </a:extLst>
          </p:cNvPr>
          <p:cNvSpPr>
            <a:spLocks noGrp="1"/>
          </p:cNvSpPr>
          <p:nvPr>
            <p:ph type="sldNum" sz="quarter" idx="12"/>
          </p:nvPr>
        </p:nvSpPr>
        <p:spPr/>
        <p:txBody>
          <a:bodyPr/>
          <a:lstStyle/>
          <a:p>
            <a:fld id="{1AF79FA7-D460-488D-9655-E67CA6A3F326}" type="slidenum">
              <a:rPr lang="en-US" smtClean="0"/>
              <a:t>‹#›</a:t>
            </a:fld>
            <a:endParaRPr lang="en-US" dirty="0"/>
          </a:p>
        </p:txBody>
      </p:sp>
    </p:spTree>
    <p:extLst>
      <p:ext uri="{BB962C8B-B14F-4D97-AF65-F5344CB8AC3E}">
        <p14:creationId xmlns:p14="http://schemas.microsoft.com/office/powerpoint/2010/main" val="3075374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3359A-9E2D-F8DE-3E17-F6E5E16E37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441B0E-1F1C-85AC-5E25-0B4DE75CE6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561149-FB3F-C8E7-148F-18579B1895DB}"/>
              </a:ext>
            </a:extLst>
          </p:cNvPr>
          <p:cNvSpPr>
            <a:spLocks noGrp="1"/>
          </p:cNvSpPr>
          <p:nvPr>
            <p:ph type="dt" sz="half" idx="10"/>
          </p:nvPr>
        </p:nvSpPr>
        <p:spPr/>
        <p:txBody>
          <a:bodyPr/>
          <a:lstStyle/>
          <a:p>
            <a:fld id="{9752A7AB-BD5C-4B1E-ABED-2A726C5EFB9C}" type="datetimeFigureOut">
              <a:rPr lang="en-US" smtClean="0"/>
              <a:t>2/10/2025</a:t>
            </a:fld>
            <a:endParaRPr lang="en-US" dirty="0"/>
          </a:p>
        </p:txBody>
      </p:sp>
      <p:sp>
        <p:nvSpPr>
          <p:cNvPr id="5" name="Footer Placeholder 4">
            <a:extLst>
              <a:ext uri="{FF2B5EF4-FFF2-40B4-BE49-F238E27FC236}">
                <a16:creationId xmlns:a16="http://schemas.microsoft.com/office/drawing/2014/main" id="{B9CE9B67-48C8-1901-F1AC-860FD6BAF9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66F91D7-EF51-8991-D6CF-75A43AF6EF93}"/>
              </a:ext>
            </a:extLst>
          </p:cNvPr>
          <p:cNvSpPr>
            <a:spLocks noGrp="1"/>
          </p:cNvSpPr>
          <p:nvPr>
            <p:ph type="sldNum" sz="quarter" idx="12"/>
          </p:nvPr>
        </p:nvSpPr>
        <p:spPr/>
        <p:txBody>
          <a:bodyPr/>
          <a:lstStyle/>
          <a:p>
            <a:fld id="{1AF79FA7-D460-488D-9655-E67CA6A3F326}" type="slidenum">
              <a:rPr lang="en-US" smtClean="0"/>
              <a:t>‹#›</a:t>
            </a:fld>
            <a:endParaRPr lang="en-US" dirty="0"/>
          </a:p>
        </p:txBody>
      </p:sp>
    </p:spTree>
    <p:extLst>
      <p:ext uri="{BB962C8B-B14F-4D97-AF65-F5344CB8AC3E}">
        <p14:creationId xmlns:p14="http://schemas.microsoft.com/office/powerpoint/2010/main" val="1373277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69072E-92EA-FD0F-92B0-D037045027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79BE89-7C6A-81E7-6E91-C230A49146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49D42A-4664-D93F-66E6-E47D099223F7}"/>
              </a:ext>
            </a:extLst>
          </p:cNvPr>
          <p:cNvSpPr>
            <a:spLocks noGrp="1"/>
          </p:cNvSpPr>
          <p:nvPr>
            <p:ph type="dt" sz="half" idx="10"/>
          </p:nvPr>
        </p:nvSpPr>
        <p:spPr/>
        <p:txBody>
          <a:bodyPr/>
          <a:lstStyle/>
          <a:p>
            <a:fld id="{9752A7AB-BD5C-4B1E-ABED-2A726C5EFB9C}" type="datetimeFigureOut">
              <a:rPr lang="en-US" smtClean="0"/>
              <a:t>2/10/2025</a:t>
            </a:fld>
            <a:endParaRPr lang="en-US" dirty="0"/>
          </a:p>
        </p:txBody>
      </p:sp>
      <p:sp>
        <p:nvSpPr>
          <p:cNvPr id="5" name="Footer Placeholder 4">
            <a:extLst>
              <a:ext uri="{FF2B5EF4-FFF2-40B4-BE49-F238E27FC236}">
                <a16:creationId xmlns:a16="http://schemas.microsoft.com/office/drawing/2014/main" id="{2F5BE4B5-13A8-1BB7-E190-2EDF4900140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32908A-2ECE-ED8F-DEBE-AB8AB5D0AE4E}"/>
              </a:ext>
            </a:extLst>
          </p:cNvPr>
          <p:cNvSpPr>
            <a:spLocks noGrp="1"/>
          </p:cNvSpPr>
          <p:nvPr>
            <p:ph type="sldNum" sz="quarter" idx="12"/>
          </p:nvPr>
        </p:nvSpPr>
        <p:spPr/>
        <p:txBody>
          <a:bodyPr/>
          <a:lstStyle/>
          <a:p>
            <a:fld id="{1AF79FA7-D460-488D-9655-E67CA6A3F326}" type="slidenum">
              <a:rPr lang="en-US" smtClean="0"/>
              <a:t>‹#›</a:t>
            </a:fld>
            <a:endParaRPr lang="en-US" dirty="0"/>
          </a:p>
        </p:txBody>
      </p:sp>
    </p:spTree>
    <p:extLst>
      <p:ext uri="{BB962C8B-B14F-4D97-AF65-F5344CB8AC3E}">
        <p14:creationId xmlns:p14="http://schemas.microsoft.com/office/powerpoint/2010/main" val="2195560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dirty="0"/>
              <a:t>Click to edit Master title style</a:t>
            </a:r>
            <a:endParaRPr lang="en-US" dirty="0"/>
          </a:p>
        </p:txBody>
      </p:sp>
      <p:sp>
        <p:nvSpPr>
          <p:cNvPr id="4" name="Content Placeholder 3"/>
          <p:cNvSpPr>
            <a:spLocks noGrp="1"/>
          </p:cNvSpPr>
          <p:nvPr>
            <p:ph sz="half" idx="2"/>
          </p:nvPr>
        </p:nvSpPr>
        <p:spPr>
          <a:xfrm>
            <a:off x="609602" y="1866126"/>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6" name="Content Placeholder 5"/>
          <p:cNvSpPr>
            <a:spLocks noGrp="1"/>
          </p:cNvSpPr>
          <p:nvPr>
            <p:ph sz="quarter" idx="4"/>
          </p:nvPr>
        </p:nvSpPr>
        <p:spPr>
          <a:xfrm>
            <a:off x="6193369" y="1866126"/>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Footer Placeholder 7"/>
          <p:cNvSpPr>
            <a:spLocks noGrp="1"/>
          </p:cNvSpPr>
          <p:nvPr>
            <p:ph type="ftr" sz="quarter" idx="10"/>
          </p:nvPr>
        </p:nvSpPr>
        <p:spPr/>
        <p:txBody>
          <a:bodyPr/>
          <a:lstStyle>
            <a:lvl1pPr>
              <a:defRPr/>
            </a:lvl1pPr>
          </a:lstStyle>
          <a:p>
            <a:pPr>
              <a:defRPr/>
            </a:pPr>
            <a:endParaRPr lang="en-US"/>
          </a:p>
        </p:txBody>
      </p:sp>
      <p:sp>
        <p:nvSpPr>
          <p:cNvPr id="7" name="Slide Number Placeholder 8"/>
          <p:cNvSpPr>
            <a:spLocks noGrp="1"/>
          </p:cNvSpPr>
          <p:nvPr>
            <p:ph type="sldNum" sz="quarter" idx="11"/>
          </p:nvPr>
        </p:nvSpPr>
        <p:spPr/>
        <p:txBody>
          <a:bodyPr/>
          <a:lstStyle>
            <a:lvl1pPr>
              <a:defRPr/>
            </a:lvl1pPr>
          </a:lstStyle>
          <a:p>
            <a:fld id="{03EED557-7930-F440-BE71-C9A4A987838D}" type="slidenum">
              <a:rPr lang="en-US" altLang="en-US"/>
              <a:pPr/>
              <a:t>‹#›</a:t>
            </a:fld>
            <a:endParaRPr lang="en-US" altLang="en-US"/>
          </a:p>
        </p:txBody>
      </p:sp>
      <p:sp>
        <p:nvSpPr>
          <p:cNvPr id="8" name="Date Placeholder 4"/>
          <p:cNvSpPr>
            <a:spLocks noGrp="1"/>
          </p:cNvSpPr>
          <p:nvPr>
            <p:ph type="dt" sz="half" idx="12"/>
          </p:nvPr>
        </p:nvSpPr>
        <p:spPr>
          <a:xfrm>
            <a:off x="838200" y="6356351"/>
            <a:ext cx="2743200" cy="365125"/>
          </a:xfrm>
          <a:prstGeom prst="rect">
            <a:avLst/>
          </a:prstGeom>
        </p:spPr>
        <p:txBody>
          <a:bodyPr vert="horz" wrap="square" lIns="84216" tIns="42108" rIns="84216" bIns="42108" numCol="1" anchor="t" anchorCtr="0" compatLnSpc="1">
            <a:prstTxWarp prst="textNoShape">
              <a:avLst/>
            </a:prstTxWarp>
          </a:bodyPr>
          <a:lstStyle>
            <a:lvl1pPr eaLnBrk="1" hangingPunct="1">
              <a:defRPr sz="1700"/>
            </a:lvl1pPr>
          </a:lstStyle>
          <a:p>
            <a:fld id="{C6E7C4B3-5FDB-9C45-8CE5-37151F7CD122}" type="datetimeFigureOut">
              <a:rPr lang="en-US" altLang="en-US"/>
              <a:pPr/>
              <a:t>2/10/2025</a:t>
            </a:fld>
            <a:endParaRPr lang="en-US" altLang="en-US"/>
          </a:p>
        </p:txBody>
      </p:sp>
    </p:spTree>
    <p:extLst>
      <p:ext uri="{BB962C8B-B14F-4D97-AF65-F5344CB8AC3E}">
        <p14:creationId xmlns:p14="http://schemas.microsoft.com/office/powerpoint/2010/main" val="4135986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01EF3-F2F9-13CD-1997-6860E2CFC0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3F62F2-5B1A-A627-C157-827EC02505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F36CE2-7DD9-D543-0FEE-49EA7048C2D4}"/>
              </a:ext>
            </a:extLst>
          </p:cNvPr>
          <p:cNvSpPr>
            <a:spLocks noGrp="1"/>
          </p:cNvSpPr>
          <p:nvPr>
            <p:ph type="dt" sz="half" idx="10"/>
          </p:nvPr>
        </p:nvSpPr>
        <p:spPr/>
        <p:txBody>
          <a:bodyPr/>
          <a:lstStyle/>
          <a:p>
            <a:fld id="{9752A7AB-BD5C-4B1E-ABED-2A726C5EFB9C}" type="datetimeFigureOut">
              <a:rPr lang="en-US" smtClean="0"/>
              <a:t>2/10/2025</a:t>
            </a:fld>
            <a:endParaRPr lang="en-US" dirty="0"/>
          </a:p>
        </p:txBody>
      </p:sp>
      <p:sp>
        <p:nvSpPr>
          <p:cNvPr id="5" name="Footer Placeholder 4">
            <a:extLst>
              <a:ext uri="{FF2B5EF4-FFF2-40B4-BE49-F238E27FC236}">
                <a16:creationId xmlns:a16="http://schemas.microsoft.com/office/drawing/2014/main" id="{4AA2E4A9-6B50-94BE-583F-1B3071F7BC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553DB83-DE54-6581-8FB1-B0BAD4B5ECD5}"/>
              </a:ext>
            </a:extLst>
          </p:cNvPr>
          <p:cNvSpPr>
            <a:spLocks noGrp="1"/>
          </p:cNvSpPr>
          <p:nvPr>
            <p:ph type="sldNum" sz="quarter" idx="12"/>
          </p:nvPr>
        </p:nvSpPr>
        <p:spPr/>
        <p:txBody>
          <a:bodyPr/>
          <a:lstStyle/>
          <a:p>
            <a:fld id="{1AF79FA7-D460-488D-9655-E67CA6A3F326}" type="slidenum">
              <a:rPr lang="en-US" smtClean="0"/>
              <a:t>‹#›</a:t>
            </a:fld>
            <a:endParaRPr lang="en-US" dirty="0"/>
          </a:p>
        </p:txBody>
      </p:sp>
    </p:spTree>
    <p:extLst>
      <p:ext uri="{BB962C8B-B14F-4D97-AF65-F5344CB8AC3E}">
        <p14:creationId xmlns:p14="http://schemas.microsoft.com/office/powerpoint/2010/main" val="276134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85D38-909C-CA60-33EC-346465CA53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0681EE-3F0D-FDE1-F50F-1FB817C499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5D1FF5-79EC-D41A-959C-9BAB77347A1F}"/>
              </a:ext>
            </a:extLst>
          </p:cNvPr>
          <p:cNvSpPr>
            <a:spLocks noGrp="1"/>
          </p:cNvSpPr>
          <p:nvPr>
            <p:ph type="dt" sz="half" idx="10"/>
          </p:nvPr>
        </p:nvSpPr>
        <p:spPr/>
        <p:txBody>
          <a:bodyPr/>
          <a:lstStyle/>
          <a:p>
            <a:fld id="{9752A7AB-BD5C-4B1E-ABED-2A726C5EFB9C}" type="datetimeFigureOut">
              <a:rPr lang="en-US" smtClean="0"/>
              <a:t>2/10/2025</a:t>
            </a:fld>
            <a:endParaRPr lang="en-US" dirty="0"/>
          </a:p>
        </p:txBody>
      </p:sp>
      <p:sp>
        <p:nvSpPr>
          <p:cNvPr id="5" name="Footer Placeholder 4">
            <a:extLst>
              <a:ext uri="{FF2B5EF4-FFF2-40B4-BE49-F238E27FC236}">
                <a16:creationId xmlns:a16="http://schemas.microsoft.com/office/drawing/2014/main" id="{71D0CC36-B2EA-84D2-6201-0F5594F5B4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5986F2-D559-B72B-2716-3A03BCBCFBC6}"/>
              </a:ext>
            </a:extLst>
          </p:cNvPr>
          <p:cNvSpPr>
            <a:spLocks noGrp="1"/>
          </p:cNvSpPr>
          <p:nvPr>
            <p:ph type="sldNum" sz="quarter" idx="12"/>
          </p:nvPr>
        </p:nvSpPr>
        <p:spPr/>
        <p:txBody>
          <a:bodyPr/>
          <a:lstStyle/>
          <a:p>
            <a:fld id="{1AF79FA7-D460-488D-9655-E67CA6A3F326}" type="slidenum">
              <a:rPr lang="en-US" smtClean="0"/>
              <a:t>‹#›</a:t>
            </a:fld>
            <a:endParaRPr lang="en-US" dirty="0"/>
          </a:p>
        </p:txBody>
      </p:sp>
    </p:spTree>
    <p:extLst>
      <p:ext uri="{BB962C8B-B14F-4D97-AF65-F5344CB8AC3E}">
        <p14:creationId xmlns:p14="http://schemas.microsoft.com/office/powerpoint/2010/main" val="1871274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0467-F886-F71A-D4FD-7123F535E8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C8CE1C-6E75-15BC-E570-49D959F530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BB94D1-2B61-316E-D63F-268F585F2B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A89E82-48B2-A338-786F-03153E6A65A2}"/>
              </a:ext>
            </a:extLst>
          </p:cNvPr>
          <p:cNvSpPr>
            <a:spLocks noGrp="1"/>
          </p:cNvSpPr>
          <p:nvPr>
            <p:ph type="dt" sz="half" idx="10"/>
          </p:nvPr>
        </p:nvSpPr>
        <p:spPr/>
        <p:txBody>
          <a:bodyPr/>
          <a:lstStyle/>
          <a:p>
            <a:fld id="{9752A7AB-BD5C-4B1E-ABED-2A726C5EFB9C}" type="datetimeFigureOut">
              <a:rPr lang="en-US" smtClean="0"/>
              <a:t>2/10/2025</a:t>
            </a:fld>
            <a:endParaRPr lang="en-US" dirty="0"/>
          </a:p>
        </p:txBody>
      </p:sp>
      <p:sp>
        <p:nvSpPr>
          <p:cNvPr id="6" name="Footer Placeholder 5">
            <a:extLst>
              <a:ext uri="{FF2B5EF4-FFF2-40B4-BE49-F238E27FC236}">
                <a16:creationId xmlns:a16="http://schemas.microsoft.com/office/drawing/2014/main" id="{A46F6F6E-8C77-2F9E-20DA-5F7B7D1AB04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A2CE64E-B9CB-FE23-4595-35EA6BD5FB91}"/>
              </a:ext>
            </a:extLst>
          </p:cNvPr>
          <p:cNvSpPr>
            <a:spLocks noGrp="1"/>
          </p:cNvSpPr>
          <p:nvPr>
            <p:ph type="sldNum" sz="quarter" idx="12"/>
          </p:nvPr>
        </p:nvSpPr>
        <p:spPr/>
        <p:txBody>
          <a:bodyPr/>
          <a:lstStyle/>
          <a:p>
            <a:fld id="{1AF79FA7-D460-488D-9655-E67CA6A3F326}" type="slidenum">
              <a:rPr lang="en-US" smtClean="0"/>
              <a:t>‹#›</a:t>
            </a:fld>
            <a:endParaRPr lang="en-US" dirty="0"/>
          </a:p>
        </p:txBody>
      </p:sp>
    </p:spTree>
    <p:extLst>
      <p:ext uri="{BB962C8B-B14F-4D97-AF65-F5344CB8AC3E}">
        <p14:creationId xmlns:p14="http://schemas.microsoft.com/office/powerpoint/2010/main" val="123102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C0B62-E112-6CF6-6C25-05CF1225FE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2482F8-A1E4-7313-96E4-C020D725E8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E8010D-9249-2F8B-6298-4E2E26069F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23B3FD-3F92-0A1D-5D11-786BA6E11B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B7D703-9F21-FC44-13DB-B94ADAB507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5CFD39-B131-B96B-A5DC-2938E288179B}"/>
              </a:ext>
            </a:extLst>
          </p:cNvPr>
          <p:cNvSpPr>
            <a:spLocks noGrp="1"/>
          </p:cNvSpPr>
          <p:nvPr>
            <p:ph type="dt" sz="half" idx="10"/>
          </p:nvPr>
        </p:nvSpPr>
        <p:spPr/>
        <p:txBody>
          <a:bodyPr/>
          <a:lstStyle/>
          <a:p>
            <a:fld id="{9752A7AB-BD5C-4B1E-ABED-2A726C5EFB9C}" type="datetimeFigureOut">
              <a:rPr lang="en-US" smtClean="0"/>
              <a:t>2/10/2025</a:t>
            </a:fld>
            <a:endParaRPr lang="en-US" dirty="0"/>
          </a:p>
        </p:txBody>
      </p:sp>
      <p:sp>
        <p:nvSpPr>
          <p:cNvPr id="8" name="Footer Placeholder 7">
            <a:extLst>
              <a:ext uri="{FF2B5EF4-FFF2-40B4-BE49-F238E27FC236}">
                <a16:creationId xmlns:a16="http://schemas.microsoft.com/office/drawing/2014/main" id="{E9D2FAB6-A42B-40AF-C211-3FE864FFD6E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C215029-53A8-A1AD-5BE6-8E552C53006E}"/>
              </a:ext>
            </a:extLst>
          </p:cNvPr>
          <p:cNvSpPr>
            <a:spLocks noGrp="1"/>
          </p:cNvSpPr>
          <p:nvPr>
            <p:ph type="sldNum" sz="quarter" idx="12"/>
          </p:nvPr>
        </p:nvSpPr>
        <p:spPr/>
        <p:txBody>
          <a:bodyPr/>
          <a:lstStyle/>
          <a:p>
            <a:fld id="{1AF79FA7-D460-488D-9655-E67CA6A3F326}" type="slidenum">
              <a:rPr lang="en-US" smtClean="0"/>
              <a:t>‹#›</a:t>
            </a:fld>
            <a:endParaRPr lang="en-US" dirty="0"/>
          </a:p>
        </p:txBody>
      </p:sp>
    </p:spTree>
    <p:extLst>
      <p:ext uri="{BB962C8B-B14F-4D97-AF65-F5344CB8AC3E}">
        <p14:creationId xmlns:p14="http://schemas.microsoft.com/office/powerpoint/2010/main" val="1391023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CA4BD-904A-3768-CEBF-7E75D9020E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E644A0-AFEF-46D1-AC26-61FE7E7CC4AA}"/>
              </a:ext>
            </a:extLst>
          </p:cNvPr>
          <p:cNvSpPr>
            <a:spLocks noGrp="1"/>
          </p:cNvSpPr>
          <p:nvPr>
            <p:ph type="dt" sz="half" idx="10"/>
          </p:nvPr>
        </p:nvSpPr>
        <p:spPr/>
        <p:txBody>
          <a:bodyPr/>
          <a:lstStyle/>
          <a:p>
            <a:fld id="{9752A7AB-BD5C-4B1E-ABED-2A726C5EFB9C}" type="datetimeFigureOut">
              <a:rPr lang="en-US" smtClean="0"/>
              <a:t>2/10/2025</a:t>
            </a:fld>
            <a:endParaRPr lang="en-US" dirty="0"/>
          </a:p>
        </p:txBody>
      </p:sp>
      <p:sp>
        <p:nvSpPr>
          <p:cNvPr id="4" name="Footer Placeholder 3">
            <a:extLst>
              <a:ext uri="{FF2B5EF4-FFF2-40B4-BE49-F238E27FC236}">
                <a16:creationId xmlns:a16="http://schemas.microsoft.com/office/drawing/2014/main" id="{E6202739-EC2F-A4EE-2F81-037E6264DA6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2606D45-D86B-C12A-277E-6AFD1BF6363D}"/>
              </a:ext>
            </a:extLst>
          </p:cNvPr>
          <p:cNvSpPr>
            <a:spLocks noGrp="1"/>
          </p:cNvSpPr>
          <p:nvPr>
            <p:ph type="sldNum" sz="quarter" idx="12"/>
          </p:nvPr>
        </p:nvSpPr>
        <p:spPr/>
        <p:txBody>
          <a:bodyPr/>
          <a:lstStyle/>
          <a:p>
            <a:fld id="{1AF79FA7-D460-488D-9655-E67CA6A3F326}" type="slidenum">
              <a:rPr lang="en-US" smtClean="0"/>
              <a:t>‹#›</a:t>
            </a:fld>
            <a:endParaRPr lang="en-US" dirty="0"/>
          </a:p>
        </p:txBody>
      </p:sp>
    </p:spTree>
    <p:extLst>
      <p:ext uri="{BB962C8B-B14F-4D97-AF65-F5344CB8AC3E}">
        <p14:creationId xmlns:p14="http://schemas.microsoft.com/office/powerpoint/2010/main" val="2436705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940DAB-AD79-3961-BDCF-E4543ED93133}"/>
              </a:ext>
            </a:extLst>
          </p:cNvPr>
          <p:cNvSpPr>
            <a:spLocks noGrp="1"/>
          </p:cNvSpPr>
          <p:nvPr>
            <p:ph type="dt" sz="half" idx="10"/>
          </p:nvPr>
        </p:nvSpPr>
        <p:spPr/>
        <p:txBody>
          <a:bodyPr/>
          <a:lstStyle/>
          <a:p>
            <a:fld id="{9752A7AB-BD5C-4B1E-ABED-2A726C5EFB9C}" type="datetimeFigureOut">
              <a:rPr lang="en-US" smtClean="0"/>
              <a:t>2/10/2025</a:t>
            </a:fld>
            <a:endParaRPr lang="en-US" dirty="0"/>
          </a:p>
        </p:txBody>
      </p:sp>
      <p:sp>
        <p:nvSpPr>
          <p:cNvPr id="3" name="Footer Placeholder 2">
            <a:extLst>
              <a:ext uri="{FF2B5EF4-FFF2-40B4-BE49-F238E27FC236}">
                <a16:creationId xmlns:a16="http://schemas.microsoft.com/office/drawing/2014/main" id="{AD0CCAF1-8DBC-1D25-0207-E26C7A889CE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052C99B-E2EE-0AAD-4543-0BB17FDBFEA4}"/>
              </a:ext>
            </a:extLst>
          </p:cNvPr>
          <p:cNvSpPr>
            <a:spLocks noGrp="1"/>
          </p:cNvSpPr>
          <p:nvPr>
            <p:ph type="sldNum" sz="quarter" idx="12"/>
          </p:nvPr>
        </p:nvSpPr>
        <p:spPr/>
        <p:txBody>
          <a:bodyPr/>
          <a:lstStyle/>
          <a:p>
            <a:fld id="{1AF79FA7-D460-488D-9655-E67CA6A3F326}" type="slidenum">
              <a:rPr lang="en-US" smtClean="0"/>
              <a:t>‹#›</a:t>
            </a:fld>
            <a:endParaRPr lang="en-US" dirty="0"/>
          </a:p>
        </p:txBody>
      </p:sp>
    </p:spTree>
    <p:extLst>
      <p:ext uri="{BB962C8B-B14F-4D97-AF65-F5344CB8AC3E}">
        <p14:creationId xmlns:p14="http://schemas.microsoft.com/office/powerpoint/2010/main" val="2742597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23527-C7DE-3BAB-4D54-5726C21650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82224F-7391-FB33-ABE9-56AA0E65A8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858092-A120-25A2-279F-874300E608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D36C15-F39C-F170-8BDF-3FA2EB558292}"/>
              </a:ext>
            </a:extLst>
          </p:cNvPr>
          <p:cNvSpPr>
            <a:spLocks noGrp="1"/>
          </p:cNvSpPr>
          <p:nvPr>
            <p:ph type="dt" sz="half" idx="10"/>
          </p:nvPr>
        </p:nvSpPr>
        <p:spPr/>
        <p:txBody>
          <a:bodyPr/>
          <a:lstStyle/>
          <a:p>
            <a:fld id="{9752A7AB-BD5C-4B1E-ABED-2A726C5EFB9C}" type="datetimeFigureOut">
              <a:rPr lang="en-US" smtClean="0"/>
              <a:t>2/10/2025</a:t>
            </a:fld>
            <a:endParaRPr lang="en-US" dirty="0"/>
          </a:p>
        </p:txBody>
      </p:sp>
      <p:sp>
        <p:nvSpPr>
          <p:cNvPr id="6" name="Footer Placeholder 5">
            <a:extLst>
              <a:ext uri="{FF2B5EF4-FFF2-40B4-BE49-F238E27FC236}">
                <a16:creationId xmlns:a16="http://schemas.microsoft.com/office/drawing/2014/main" id="{F257D126-C367-A3FD-F1F1-6CF97FEA16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48C16F6-7EB4-705E-4756-5A03CDDBB952}"/>
              </a:ext>
            </a:extLst>
          </p:cNvPr>
          <p:cNvSpPr>
            <a:spLocks noGrp="1"/>
          </p:cNvSpPr>
          <p:nvPr>
            <p:ph type="sldNum" sz="quarter" idx="12"/>
          </p:nvPr>
        </p:nvSpPr>
        <p:spPr/>
        <p:txBody>
          <a:bodyPr/>
          <a:lstStyle/>
          <a:p>
            <a:fld id="{1AF79FA7-D460-488D-9655-E67CA6A3F326}" type="slidenum">
              <a:rPr lang="en-US" smtClean="0"/>
              <a:t>‹#›</a:t>
            </a:fld>
            <a:endParaRPr lang="en-US" dirty="0"/>
          </a:p>
        </p:txBody>
      </p:sp>
    </p:spTree>
    <p:extLst>
      <p:ext uri="{BB962C8B-B14F-4D97-AF65-F5344CB8AC3E}">
        <p14:creationId xmlns:p14="http://schemas.microsoft.com/office/powerpoint/2010/main" val="4000904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7B4E5-A8D6-E416-CE5C-B6F479D38C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5E0D35-AB53-D326-BC6F-924DB3C7A8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4E7BF7A-8633-6987-4268-4382A4D78A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B0832C-00E1-C1D4-D251-E96BAA8E363B}"/>
              </a:ext>
            </a:extLst>
          </p:cNvPr>
          <p:cNvSpPr>
            <a:spLocks noGrp="1"/>
          </p:cNvSpPr>
          <p:nvPr>
            <p:ph type="dt" sz="half" idx="10"/>
          </p:nvPr>
        </p:nvSpPr>
        <p:spPr/>
        <p:txBody>
          <a:bodyPr/>
          <a:lstStyle/>
          <a:p>
            <a:fld id="{9752A7AB-BD5C-4B1E-ABED-2A726C5EFB9C}" type="datetimeFigureOut">
              <a:rPr lang="en-US" smtClean="0"/>
              <a:t>2/10/2025</a:t>
            </a:fld>
            <a:endParaRPr lang="en-US" dirty="0"/>
          </a:p>
        </p:txBody>
      </p:sp>
      <p:sp>
        <p:nvSpPr>
          <p:cNvPr id="6" name="Footer Placeholder 5">
            <a:extLst>
              <a:ext uri="{FF2B5EF4-FFF2-40B4-BE49-F238E27FC236}">
                <a16:creationId xmlns:a16="http://schemas.microsoft.com/office/drawing/2014/main" id="{927EB2CE-BDCB-6259-E79A-EC9A968AD65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1D63401-D8A8-103E-7A2A-C95A1662868C}"/>
              </a:ext>
            </a:extLst>
          </p:cNvPr>
          <p:cNvSpPr>
            <a:spLocks noGrp="1"/>
          </p:cNvSpPr>
          <p:nvPr>
            <p:ph type="sldNum" sz="quarter" idx="12"/>
          </p:nvPr>
        </p:nvSpPr>
        <p:spPr/>
        <p:txBody>
          <a:bodyPr/>
          <a:lstStyle/>
          <a:p>
            <a:fld id="{1AF79FA7-D460-488D-9655-E67CA6A3F326}" type="slidenum">
              <a:rPr lang="en-US" smtClean="0"/>
              <a:t>‹#›</a:t>
            </a:fld>
            <a:endParaRPr lang="en-US" dirty="0"/>
          </a:p>
        </p:txBody>
      </p:sp>
    </p:spTree>
    <p:extLst>
      <p:ext uri="{BB962C8B-B14F-4D97-AF65-F5344CB8AC3E}">
        <p14:creationId xmlns:p14="http://schemas.microsoft.com/office/powerpoint/2010/main" val="343383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alpha val="44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FE2D88-7347-3813-7AA6-A4CE574C7E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685E94-3B05-75D9-441F-7F1C37EDA4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F0D449-D341-D4D1-BF4C-C4D6DCA026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52A7AB-BD5C-4B1E-ABED-2A726C5EFB9C}" type="datetimeFigureOut">
              <a:rPr lang="en-US" smtClean="0"/>
              <a:t>2/10/2025</a:t>
            </a:fld>
            <a:endParaRPr lang="en-US" dirty="0"/>
          </a:p>
        </p:txBody>
      </p:sp>
      <p:sp>
        <p:nvSpPr>
          <p:cNvPr id="5" name="Footer Placeholder 4">
            <a:extLst>
              <a:ext uri="{FF2B5EF4-FFF2-40B4-BE49-F238E27FC236}">
                <a16:creationId xmlns:a16="http://schemas.microsoft.com/office/drawing/2014/main" id="{5142AAC2-2BDE-FFDD-F5F0-52DCF3F994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7AF06B8-A753-AD3A-845E-8D712E5617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F79FA7-D460-488D-9655-E67CA6A3F326}" type="slidenum">
              <a:rPr lang="en-US" smtClean="0"/>
              <a:t>‹#›</a:t>
            </a:fld>
            <a:endParaRPr lang="en-US" dirty="0"/>
          </a:p>
        </p:txBody>
      </p:sp>
    </p:spTree>
    <p:extLst>
      <p:ext uri="{BB962C8B-B14F-4D97-AF65-F5344CB8AC3E}">
        <p14:creationId xmlns:p14="http://schemas.microsoft.com/office/powerpoint/2010/main" val="43698744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32359-7645-C81F-14E4-50D93382981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6684AB6-EC7C-E29D-12F9-CB4CF1CDBC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0385"/>
            <a:ext cx="12192000" cy="6726495"/>
          </a:xfrm>
        </p:spPr>
      </p:pic>
    </p:spTree>
    <p:extLst>
      <p:ext uri="{BB962C8B-B14F-4D97-AF65-F5344CB8AC3E}">
        <p14:creationId xmlns:p14="http://schemas.microsoft.com/office/powerpoint/2010/main" val="2692736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CA6708-3BFF-D421-12FB-B5CA73DF04DB}"/>
              </a:ext>
            </a:extLst>
          </p:cNvPr>
          <p:cNvSpPr>
            <a:spLocks noGrp="1"/>
          </p:cNvSpPr>
          <p:nvPr>
            <p:ph idx="1"/>
          </p:nvPr>
        </p:nvSpPr>
        <p:spPr>
          <a:xfrm>
            <a:off x="491067" y="643467"/>
            <a:ext cx="10862733" cy="5533497"/>
          </a:xfrm>
        </p:spPr>
        <p:txBody>
          <a:bodyPr>
            <a:normAutofit/>
          </a:bodyPr>
          <a:lstStyle/>
          <a:p>
            <a:pPr marL="0" indent="0">
              <a:buNone/>
            </a:pPr>
            <a:r>
              <a:rPr lang="en-US" dirty="0">
                <a:solidFill>
                  <a:srgbClr val="212121"/>
                </a:solidFill>
                <a:latin typeface="Cambria" panose="02040503050406030204" pitchFamily="18" charset="0"/>
              </a:rPr>
              <a:t>DPN could be</a:t>
            </a:r>
          </a:p>
          <a:p>
            <a:pPr lvl="1"/>
            <a:r>
              <a:rPr lang="en-US" sz="2800" b="0" i="0" dirty="0">
                <a:solidFill>
                  <a:srgbClr val="800080"/>
                </a:solidFill>
                <a:effectLst>
                  <a:outerShdw blurRad="38100" dist="38100" dir="2700000" algn="tl">
                    <a:srgbClr val="000000">
                      <a:alpha val="43137"/>
                    </a:srgbClr>
                  </a:outerShdw>
                </a:effectLst>
                <a:latin typeface="Cambria" panose="02040503050406030204" pitchFamily="18" charset="0"/>
              </a:rPr>
              <a:t>positive</a:t>
            </a:r>
            <a:r>
              <a:rPr lang="en-US" b="0" i="0" dirty="0">
                <a:solidFill>
                  <a:srgbClr val="212121"/>
                </a:solidFill>
                <a:effectLst/>
                <a:latin typeface="Cambria" panose="02040503050406030204" pitchFamily="18" charset="0"/>
              </a:rPr>
              <a:t> (painful) </a:t>
            </a:r>
            <a:r>
              <a:rPr lang="en-US" b="0" i="0" dirty="0" err="1">
                <a:solidFill>
                  <a:srgbClr val="212121"/>
                </a:solidFill>
                <a:effectLst/>
                <a:latin typeface="Cambria" panose="02040503050406030204" pitchFamily="18" charset="0"/>
              </a:rPr>
              <a:t>symptoms:</a:t>
            </a:r>
            <a:r>
              <a:rPr lang="en-US" sz="2800" dirty="0" err="1"/>
              <a:t>tingling</a:t>
            </a:r>
            <a:r>
              <a:rPr lang="en-US" sz="2800" dirty="0"/>
              <a:t>, </a:t>
            </a:r>
            <a:r>
              <a:rPr lang="en-US" sz="2800" dirty="0" err="1"/>
              <a:t>Burning,stabbing</a:t>
            </a:r>
            <a:r>
              <a:rPr lang="en-US" sz="2800" dirty="0"/>
              <a:t>, </a:t>
            </a:r>
            <a:r>
              <a:rPr lang="en-US" sz="2800" dirty="0" err="1"/>
              <a:t>pain,other</a:t>
            </a:r>
            <a:r>
              <a:rPr lang="en-US" sz="2800" dirty="0"/>
              <a:t> abnormal sensation</a:t>
            </a:r>
            <a:endParaRPr lang="en-US" b="0" i="0" dirty="0">
              <a:solidFill>
                <a:srgbClr val="212121"/>
              </a:solidFill>
              <a:effectLst/>
              <a:latin typeface="Cambria" panose="02040503050406030204" pitchFamily="18" charset="0"/>
            </a:endParaRPr>
          </a:p>
          <a:p>
            <a:pPr lvl="1"/>
            <a:r>
              <a:rPr lang="en-US" b="0" i="0" dirty="0">
                <a:solidFill>
                  <a:srgbClr val="212121"/>
                </a:solidFill>
                <a:effectLst/>
                <a:latin typeface="Cambria" panose="02040503050406030204" pitchFamily="18" charset="0"/>
              </a:rPr>
              <a:t> </a:t>
            </a:r>
            <a:r>
              <a:rPr lang="en-US" sz="2800" b="0" i="0" dirty="0">
                <a:solidFill>
                  <a:srgbClr val="800080"/>
                </a:solidFill>
                <a:effectLst>
                  <a:outerShdw blurRad="38100" dist="38100" dir="2700000" algn="tl">
                    <a:srgbClr val="000000">
                      <a:alpha val="43137"/>
                    </a:srgbClr>
                  </a:outerShdw>
                </a:effectLst>
                <a:latin typeface="Cambria" panose="02040503050406030204" pitchFamily="18" charset="0"/>
              </a:rPr>
              <a:t>negative</a:t>
            </a:r>
            <a:r>
              <a:rPr lang="en-US" b="0" i="0" dirty="0">
                <a:solidFill>
                  <a:srgbClr val="212121"/>
                </a:solidFill>
                <a:effectLst/>
                <a:latin typeface="Cambria" panose="02040503050406030204" pitchFamily="18" charset="0"/>
              </a:rPr>
              <a:t> (non painful) symptoms.</a:t>
            </a:r>
            <a:r>
              <a:rPr lang="en-US" sz="2800" dirty="0"/>
              <a:t> Sensory loss ,</a:t>
            </a:r>
            <a:r>
              <a:rPr lang="en-US" sz="2800" dirty="0" err="1"/>
              <a:t>Weakness,numbness</a:t>
            </a:r>
            <a:endParaRPr lang="en-US" sz="2800" dirty="0"/>
          </a:p>
          <a:p>
            <a:pPr marL="0" indent="0">
              <a:buNone/>
            </a:pPr>
            <a:r>
              <a:rPr lang="en-US" dirty="0"/>
              <a:t>Decreased sensation →a predisposition to painless foot </a:t>
            </a:r>
            <a:r>
              <a:rPr lang="en-US" b="1" dirty="0">
                <a:solidFill>
                  <a:srgbClr val="0070C0"/>
                </a:solidFill>
                <a:effectLst>
                  <a:outerShdw blurRad="38100" dist="38100" dir="2700000" algn="tl">
                    <a:srgbClr val="000000">
                      <a:alpha val="43137"/>
                    </a:srgbClr>
                  </a:outerShdw>
                </a:effectLst>
              </a:rPr>
              <a:t>ulcers</a:t>
            </a:r>
            <a:r>
              <a:rPr lang="en-US" dirty="0"/>
              <a:t> and subsequent amputations</a:t>
            </a:r>
          </a:p>
          <a:p>
            <a:pPr marL="0" indent="0">
              <a:buNone/>
            </a:pPr>
            <a:r>
              <a:rPr lang="en-US" sz="2800" b="1" dirty="0">
                <a:solidFill>
                  <a:srgbClr val="FF0000"/>
                </a:solidFill>
                <a:effectLst>
                  <a:outerShdw blurRad="38100" dist="38100" dir="2700000" algn="tl">
                    <a:srgbClr val="000000">
                      <a:alpha val="43137"/>
                    </a:srgbClr>
                  </a:outerShdw>
                </a:effectLst>
              </a:rPr>
              <a:t>The lifetime risk of a foot lesion in persons with DSP</a:t>
            </a:r>
            <a:endParaRPr lang="en-US" dirty="0"/>
          </a:p>
          <a:p>
            <a:pPr marL="0" indent="0">
              <a:buNone/>
            </a:pPr>
            <a:r>
              <a:rPr lang="en-US" dirty="0">
                <a:solidFill>
                  <a:srgbClr val="C00000"/>
                </a:solidFill>
              </a:rPr>
              <a:t> ►</a:t>
            </a:r>
            <a:r>
              <a:rPr lang="en-US" dirty="0"/>
              <a:t>ulcer or gangrene (15 to 25% )</a:t>
            </a:r>
          </a:p>
          <a:p>
            <a:pPr marL="0" indent="0">
              <a:buNone/>
            </a:pPr>
            <a:endParaRPr lang="en-US" dirty="0">
              <a:solidFill>
                <a:srgbClr val="C00000"/>
              </a:solidFill>
            </a:endParaRPr>
          </a:p>
          <a:p>
            <a:pPr marL="0" indent="0">
              <a:buNone/>
            </a:pPr>
            <a:r>
              <a:rPr lang="en-US" dirty="0">
                <a:solidFill>
                  <a:srgbClr val="C00000"/>
                </a:solidFill>
              </a:rPr>
              <a:t>► </a:t>
            </a:r>
            <a:r>
              <a:rPr lang="en-US" dirty="0"/>
              <a:t>imbalance and unsteadiness in gait (fall, lacerations, fractures, or traumatic brain injury)</a:t>
            </a:r>
            <a:endParaRPr lang="en-US" b="0" i="0" dirty="0">
              <a:solidFill>
                <a:srgbClr val="212121"/>
              </a:solidFill>
              <a:effectLst/>
              <a:latin typeface="Cambria" panose="02040503050406030204" pitchFamily="18" charset="0"/>
            </a:endParaRPr>
          </a:p>
        </p:txBody>
      </p:sp>
    </p:spTree>
    <p:extLst>
      <p:ext uri="{BB962C8B-B14F-4D97-AF65-F5344CB8AC3E}">
        <p14:creationId xmlns:p14="http://schemas.microsoft.com/office/powerpoint/2010/main" val="1270793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0000"/>
                </a:solidFill>
                <a:effectLst>
                  <a:outerShdw blurRad="38100" dist="38100" dir="2700000" algn="tl">
                    <a:srgbClr val="000000">
                      <a:alpha val="43137"/>
                    </a:srgbClr>
                  </a:outerShdw>
                </a:effectLst>
              </a:rPr>
              <a:t>Painful diabetic peripheral neuropathy</a:t>
            </a:r>
          </a:p>
        </p:txBody>
      </p:sp>
      <p:sp>
        <p:nvSpPr>
          <p:cNvPr id="3" name="Content Placeholder 2"/>
          <p:cNvSpPr>
            <a:spLocks noGrp="1"/>
          </p:cNvSpPr>
          <p:nvPr>
            <p:ph sz="half" idx="1"/>
          </p:nvPr>
        </p:nvSpPr>
        <p:spPr/>
        <p:txBody>
          <a:bodyPr/>
          <a:lstStyle/>
          <a:p>
            <a:r>
              <a:rPr lang="en-US" dirty="0"/>
              <a:t>Occurs in 10 to 26% </a:t>
            </a:r>
          </a:p>
          <a:p>
            <a:r>
              <a:rPr lang="en-US" dirty="0"/>
              <a:t>can have a profound negative effect on:</a:t>
            </a:r>
          </a:p>
          <a:p>
            <a:r>
              <a:rPr lang="en-US" dirty="0"/>
              <a:t>quality of life</a:t>
            </a:r>
          </a:p>
          <a:p>
            <a:r>
              <a:rPr lang="en-US" dirty="0"/>
              <a:t>Sleep</a:t>
            </a:r>
          </a:p>
          <a:p>
            <a:r>
              <a:rPr lang="en-US" dirty="0"/>
              <a:t>mood</a:t>
            </a:r>
          </a:p>
        </p:txBody>
      </p:sp>
      <p:sp>
        <p:nvSpPr>
          <p:cNvPr id="4" name="Content Placeholder 3">
            <a:extLst>
              <a:ext uri="{FF2B5EF4-FFF2-40B4-BE49-F238E27FC236}">
                <a16:creationId xmlns:a16="http://schemas.microsoft.com/office/drawing/2014/main" id="{64A1B01B-EE91-2192-DC41-6B28D568E76E}"/>
              </a:ext>
            </a:extLst>
          </p:cNvPr>
          <p:cNvSpPr>
            <a:spLocks noGrp="1"/>
          </p:cNvSpPr>
          <p:nvPr>
            <p:ph sz="half" idx="2"/>
          </p:nvPr>
        </p:nvSpPr>
        <p:spPr/>
        <p:txBody>
          <a:bodyPr/>
          <a:lstStyle/>
          <a:p>
            <a:pPr marL="0" indent="0">
              <a:buNone/>
            </a:pPr>
            <a:r>
              <a:rPr lang="en-US" dirty="0" err="1"/>
              <a:t>Occures</a:t>
            </a:r>
            <a:r>
              <a:rPr lang="en-US" dirty="0"/>
              <a:t> more </a:t>
            </a:r>
            <a:r>
              <a:rPr lang="en-US" dirty="0" err="1"/>
              <a:t>offen</a:t>
            </a:r>
            <a:r>
              <a:rPr lang="en-US" dirty="0"/>
              <a:t> in:</a:t>
            </a:r>
          </a:p>
          <a:p>
            <a:r>
              <a:rPr lang="en-US" dirty="0"/>
              <a:t>High blood glucose levels</a:t>
            </a:r>
          </a:p>
          <a:p>
            <a:r>
              <a:rPr lang="en-US" dirty="0"/>
              <a:t>Age</a:t>
            </a:r>
          </a:p>
          <a:p>
            <a:r>
              <a:rPr lang="en-US" dirty="0"/>
              <a:t>Obesity</a:t>
            </a:r>
          </a:p>
          <a:p>
            <a:r>
              <a:rPr lang="en-US" dirty="0"/>
              <a:t>Smoking</a:t>
            </a:r>
          </a:p>
          <a:p>
            <a:r>
              <a:rPr lang="en-US" dirty="0"/>
              <a:t>Hypertension</a:t>
            </a:r>
          </a:p>
          <a:p>
            <a:r>
              <a:rPr lang="en-US" dirty="0"/>
              <a:t>dyslipidemia</a:t>
            </a:r>
          </a:p>
          <a:p>
            <a:r>
              <a:rPr lang="en-US" dirty="0"/>
              <a:t>peripheral artery disease</a:t>
            </a:r>
          </a:p>
          <a:p>
            <a:endParaRPr lang="en-US" dirty="0"/>
          </a:p>
        </p:txBody>
      </p:sp>
    </p:spTree>
    <p:extLst>
      <p:ext uri="{BB962C8B-B14F-4D97-AF65-F5344CB8AC3E}">
        <p14:creationId xmlns:p14="http://schemas.microsoft.com/office/powerpoint/2010/main" val="510955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01A27-2F31-655F-4E9F-7FD32400BE0E}"/>
              </a:ext>
            </a:extLst>
          </p:cNvPr>
          <p:cNvSpPr>
            <a:spLocks noGrp="1"/>
          </p:cNvSpPr>
          <p:nvPr>
            <p:ph type="title"/>
          </p:nvPr>
        </p:nvSpPr>
        <p:spPr>
          <a:xfrm>
            <a:off x="838200" y="365125"/>
            <a:ext cx="10515600" cy="854075"/>
          </a:xfrm>
        </p:spPr>
        <p:txBody>
          <a:bodyPr>
            <a:normAutofit fontScale="90000"/>
          </a:bodyPr>
          <a:lstStyle/>
          <a:p>
            <a:r>
              <a:rPr lang="en-US" sz="4000" b="1" i="0" dirty="0">
                <a:solidFill>
                  <a:srgbClr val="FF0000"/>
                </a:solidFill>
                <a:effectLst>
                  <a:outerShdw blurRad="38100" dist="38100" dir="2700000" algn="tl">
                    <a:srgbClr val="000000">
                      <a:alpha val="43137"/>
                    </a:srgbClr>
                  </a:outerShdw>
                </a:effectLst>
                <a:latin typeface="CharisSIL-Bold"/>
              </a:rPr>
              <a:t>Clinical MANIFESTATIONS</a:t>
            </a:r>
            <a:r>
              <a:rPr lang="en-US" sz="4000" dirty="0">
                <a:solidFill>
                  <a:srgbClr val="FF0000"/>
                </a:solidFill>
                <a:effectLst>
                  <a:outerShdw blurRad="38100" dist="38100" dir="2700000" algn="tl">
                    <a:srgbClr val="000000">
                      <a:alpha val="43137"/>
                    </a:srgbClr>
                  </a:outerShdw>
                </a:effectLst>
              </a:rPr>
              <a:t> </a:t>
            </a:r>
            <a:br>
              <a:rPr lang="en-US" dirty="0"/>
            </a:br>
            <a:endParaRPr lang="en-US" dirty="0"/>
          </a:p>
        </p:txBody>
      </p:sp>
      <p:sp>
        <p:nvSpPr>
          <p:cNvPr id="3" name="Content Placeholder 2">
            <a:extLst>
              <a:ext uri="{FF2B5EF4-FFF2-40B4-BE49-F238E27FC236}">
                <a16:creationId xmlns:a16="http://schemas.microsoft.com/office/drawing/2014/main" id="{8938FC45-111D-CDCB-52EF-4D7B82D8B012}"/>
              </a:ext>
            </a:extLst>
          </p:cNvPr>
          <p:cNvSpPr>
            <a:spLocks noGrp="1"/>
          </p:cNvSpPr>
          <p:nvPr>
            <p:ph idx="1"/>
          </p:nvPr>
        </p:nvSpPr>
        <p:spPr>
          <a:xfrm>
            <a:off x="838200" y="848300"/>
            <a:ext cx="10988040" cy="5848834"/>
          </a:xfrm>
        </p:spPr>
        <p:txBody>
          <a:bodyPr>
            <a:normAutofit fontScale="77500" lnSpcReduction="20000"/>
          </a:bodyPr>
          <a:lstStyle/>
          <a:p>
            <a:pPr>
              <a:buFont typeface="Wingdings" panose="05000000000000000000" pitchFamily="2" charset="2"/>
              <a:buChar char="Ø"/>
            </a:pPr>
            <a:r>
              <a:rPr lang="en-US" sz="4100" b="1" i="0" dirty="0">
                <a:solidFill>
                  <a:srgbClr val="000000"/>
                </a:solidFill>
                <a:effectLst>
                  <a:outerShdw blurRad="38100" dist="38100" dir="2700000" algn="tl">
                    <a:srgbClr val="000000">
                      <a:alpha val="43137"/>
                    </a:srgbClr>
                  </a:outerShdw>
                </a:effectLst>
                <a:latin typeface="CharisSIL"/>
              </a:rPr>
              <a:t>Large nerve fiber loss</a:t>
            </a:r>
            <a:r>
              <a:rPr lang="en-US" sz="4100" b="0" i="0" dirty="0">
                <a:solidFill>
                  <a:srgbClr val="000000"/>
                </a:solidFill>
                <a:effectLst>
                  <a:outerShdw blurRad="38100" dist="38100" dir="2700000" algn="tl">
                    <a:srgbClr val="000000">
                      <a:alpha val="43137"/>
                    </a:srgbClr>
                  </a:outerShdw>
                </a:effectLst>
                <a:latin typeface="CharisSIL"/>
              </a:rPr>
              <a:t> </a:t>
            </a:r>
            <a:r>
              <a:rPr lang="en-US" sz="5100" b="0" i="0" dirty="0">
                <a:solidFill>
                  <a:srgbClr val="000000"/>
                </a:solidFill>
                <a:effectLst/>
                <a:latin typeface="CharisSIL"/>
              </a:rPr>
              <a:t>: </a:t>
            </a:r>
            <a:r>
              <a:rPr lang="en-US" sz="4600" b="0" i="0" dirty="0">
                <a:solidFill>
                  <a:srgbClr val="000000"/>
                </a:solidFill>
                <a:effectLst/>
                <a:latin typeface="CharisSIL"/>
              </a:rPr>
              <a:t>impairment of</a:t>
            </a:r>
            <a:r>
              <a:rPr lang="en-US" sz="5100" b="0" i="0" dirty="0">
                <a:solidFill>
                  <a:srgbClr val="000000"/>
                </a:solidFill>
                <a:effectLst/>
                <a:latin typeface="CharisSIL"/>
              </a:rPr>
              <a:t> </a:t>
            </a:r>
            <a:r>
              <a:rPr lang="en-US" sz="4600" b="0" i="0" dirty="0">
                <a:solidFill>
                  <a:srgbClr val="0070C0"/>
                </a:solidFill>
                <a:effectLst/>
                <a:latin typeface="CharisSIL"/>
              </a:rPr>
              <a:t>vibratory sensation </a:t>
            </a:r>
            <a:r>
              <a:rPr lang="en-US" sz="4600" b="0" i="0" dirty="0">
                <a:solidFill>
                  <a:srgbClr val="000000"/>
                </a:solidFill>
                <a:effectLst/>
                <a:latin typeface="CharisSIL"/>
              </a:rPr>
              <a:t>, </a:t>
            </a:r>
            <a:r>
              <a:rPr lang="en-US" sz="4600" b="0" i="0" dirty="0">
                <a:solidFill>
                  <a:srgbClr val="0070C0"/>
                </a:solidFill>
                <a:effectLst/>
                <a:latin typeface="CharisSIL"/>
              </a:rPr>
              <a:t>proprioception</a:t>
            </a:r>
            <a:r>
              <a:rPr lang="en-US" sz="4600" b="0" i="0" dirty="0">
                <a:solidFill>
                  <a:srgbClr val="000000"/>
                </a:solidFill>
                <a:effectLst/>
                <a:latin typeface="CharisSIL"/>
              </a:rPr>
              <a:t>, </a:t>
            </a:r>
            <a:r>
              <a:rPr lang="en-US" sz="4600" b="0" i="0" dirty="0">
                <a:solidFill>
                  <a:srgbClr val="0070C0"/>
                </a:solidFill>
                <a:effectLst/>
                <a:latin typeface="CharisSIL"/>
              </a:rPr>
              <a:t>reduced ankle reflexes</a:t>
            </a:r>
          </a:p>
          <a:p>
            <a:pPr>
              <a:buFont typeface="Wingdings" panose="05000000000000000000" pitchFamily="2" charset="2"/>
              <a:buChar char="Ø"/>
            </a:pPr>
            <a:r>
              <a:rPr lang="en-US" sz="4100" b="1" dirty="0">
                <a:solidFill>
                  <a:srgbClr val="000000"/>
                </a:solidFill>
                <a:effectLst>
                  <a:outerShdw blurRad="38100" dist="38100" dir="2700000" algn="tl">
                    <a:srgbClr val="000000">
                      <a:alpha val="43137"/>
                    </a:srgbClr>
                  </a:outerShdw>
                </a:effectLst>
                <a:latin typeface="CharisSIL"/>
              </a:rPr>
              <a:t>Small nerve fiber loss </a:t>
            </a:r>
            <a:r>
              <a:rPr lang="en-US" sz="5100" b="0" i="0" dirty="0">
                <a:solidFill>
                  <a:srgbClr val="000000"/>
                </a:solidFill>
                <a:effectLst/>
                <a:latin typeface="CharisSIL"/>
              </a:rPr>
              <a:t>:</a:t>
            </a:r>
            <a:r>
              <a:rPr lang="en-US" sz="4600" dirty="0">
                <a:solidFill>
                  <a:srgbClr val="000000"/>
                </a:solidFill>
                <a:latin typeface="CharisSIL"/>
              </a:rPr>
              <a:t>impairment of </a:t>
            </a:r>
            <a:r>
              <a:rPr lang="en-US" sz="4600" dirty="0">
                <a:solidFill>
                  <a:srgbClr val="0070C0"/>
                </a:solidFill>
                <a:latin typeface="CharisSIL"/>
              </a:rPr>
              <a:t>pain</a:t>
            </a:r>
            <a:r>
              <a:rPr lang="en-US" sz="5100" b="0" i="0" dirty="0">
                <a:solidFill>
                  <a:srgbClr val="000000"/>
                </a:solidFill>
                <a:effectLst/>
                <a:latin typeface="CharisSIL"/>
              </a:rPr>
              <a:t>, </a:t>
            </a:r>
            <a:r>
              <a:rPr lang="en-US" sz="4600" dirty="0">
                <a:solidFill>
                  <a:srgbClr val="0070C0"/>
                </a:solidFill>
                <a:latin typeface="CharisSIL"/>
              </a:rPr>
              <a:t>light touch, and temperature sensation </a:t>
            </a:r>
          </a:p>
          <a:p>
            <a:pPr marL="0" indent="0">
              <a:buNone/>
            </a:pPr>
            <a:endParaRPr lang="en-US" sz="5100" dirty="0">
              <a:solidFill>
                <a:srgbClr val="0070C0"/>
              </a:solidFil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800" b="0" i="0" u="none" strike="noStrike" kern="1200" cap="none" spc="0" normalizeH="0" baseline="0" noProof="0" dirty="0">
                <a:ln>
                  <a:noFill/>
                </a:ln>
                <a:solidFill>
                  <a:srgbClr val="000000"/>
                </a:solidFill>
                <a:effectLst/>
                <a:uLnTx/>
                <a:uFillTx/>
                <a:latin typeface="CharisSIL"/>
                <a:ea typeface="+mn-ea"/>
                <a:cs typeface="+mn-cs"/>
              </a:rPr>
              <a:t>The </a:t>
            </a:r>
            <a:r>
              <a:rPr kumimoji="0" lang="en-US" sz="3800" b="1" i="0" u="none" strike="noStrike" kern="1200" cap="none" spc="0" normalizeH="0" baseline="0" noProof="0" dirty="0">
                <a:ln>
                  <a:noFill/>
                </a:ln>
                <a:solidFill>
                  <a:srgbClr val="800080"/>
                </a:solidFill>
                <a:effectLst/>
                <a:uLnTx/>
                <a:uFillTx/>
                <a:latin typeface="CharisSIL"/>
                <a:ea typeface="+mn-ea"/>
                <a:cs typeface="+mn-cs"/>
              </a:rPr>
              <a:t>duration</a:t>
            </a:r>
            <a:r>
              <a:rPr kumimoji="0" lang="en-US" sz="3800" b="0" i="0" u="none" strike="noStrike" kern="1200" cap="none" spc="0" normalizeH="0" baseline="0" noProof="0" dirty="0">
                <a:ln>
                  <a:noFill/>
                </a:ln>
                <a:solidFill>
                  <a:srgbClr val="000000"/>
                </a:solidFill>
                <a:effectLst/>
                <a:uLnTx/>
                <a:uFillTx/>
                <a:latin typeface="CharisSIL"/>
                <a:ea typeface="+mn-ea"/>
                <a:cs typeface="+mn-cs"/>
              </a:rPr>
              <a:t> and </a:t>
            </a:r>
            <a:r>
              <a:rPr kumimoji="0" lang="en-US" sz="3800" b="1" i="0" u="none" strike="noStrike" kern="1200" cap="none" spc="0" normalizeH="0" baseline="0" noProof="0" dirty="0">
                <a:ln>
                  <a:noFill/>
                </a:ln>
                <a:solidFill>
                  <a:srgbClr val="800080"/>
                </a:solidFill>
                <a:effectLst/>
                <a:uLnTx/>
                <a:uFillTx/>
                <a:latin typeface="CharisSIL"/>
                <a:ea typeface="+mn-ea"/>
                <a:cs typeface="+mn-cs"/>
              </a:rPr>
              <a:t>severity of hyperglycemia </a:t>
            </a:r>
            <a:r>
              <a:rPr kumimoji="0" lang="en-US" sz="3800" b="0" i="0" u="none" strike="noStrike" kern="1200" cap="none" spc="0" normalizeH="0" baseline="0" noProof="0" dirty="0">
                <a:ln>
                  <a:noFill/>
                </a:ln>
                <a:solidFill>
                  <a:srgbClr val="000000"/>
                </a:solidFill>
                <a:effectLst/>
                <a:uLnTx/>
                <a:uFillTx/>
                <a:latin typeface="CharisSIL"/>
                <a:ea typeface="+mn-ea"/>
                <a:cs typeface="+mn-cs"/>
              </a:rPr>
              <a:t>and </a:t>
            </a:r>
            <a:r>
              <a:rPr kumimoji="0" lang="en-US" sz="3800" b="1" i="0" u="none" strike="noStrike" kern="1200" cap="none" spc="0" normalizeH="0" baseline="0" noProof="0" dirty="0">
                <a:ln>
                  <a:noFill/>
                </a:ln>
                <a:solidFill>
                  <a:srgbClr val="800080"/>
                </a:solidFill>
                <a:effectLst/>
                <a:uLnTx/>
                <a:uFillTx/>
                <a:latin typeface="CharisSIL"/>
                <a:ea typeface="+mn-ea"/>
                <a:cs typeface="+mn-cs"/>
              </a:rPr>
              <a:t>components of the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800" b="1" i="0" u="none" strike="noStrike" kern="1200" cap="none" spc="0" normalizeH="0" baseline="0" noProof="0" dirty="0">
                <a:ln>
                  <a:noFill/>
                </a:ln>
                <a:solidFill>
                  <a:srgbClr val="800080"/>
                </a:solidFill>
                <a:effectLst/>
                <a:uLnTx/>
                <a:uFillTx/>
                <a:latin typeface="CharisSIL"/>
                <a:ea typeface="+mn-ea"/>
                <a:cs typeface="+mn-cs"/>
              </a:rPr>
              <a:t> metabolic syndrome</a:t>
            </a:r>
            <a:r>
              <a:rPr kumimoji="0" lang="en-US" sz="3800" b="0" i="0" u="none" strike="noStrike" kern="1200" cap="none" spc="0" normalizeH="0" baseline="0" noProof="0" dirty="0">
                <a:ln>
                  <a:noFill/>
                </a:ln>
                <a:solidFill>
                  <a:srgbClr val="0070C0"/>
                </a:solidFill>
                <a:effectLst/>
                <a:uLnTx/>
                <a:uFillTx/>
                <a:latin typeface="CharisSIL"/>
                <a:ea typeface="+mn-ea"/>
                <a:cs typeface="+mn-cs"/>
              </a:rPr>
              <a:t> </a:t>
            </a:r>
            <a:r>
              <a:rPr kumimoji="0" lang="en-US" sz="3800" b="0" i="0" u="none" strike="noStrike" kern="1200" cap="none" spc="0" normalizeH="0" baseline="0" noProof="0" dirty="0">
                <a:ln>
                  <a:noFill/>
                </a:ln>
                <a:solidFill>
                  <a:srgbClr val="000000"/>
                </a:solidFill>
                <a:effectLst/>
                <a:uLnTx/>
                <a:uFillTx/>
                <a:latin typeface="CharisSIL"/>
                <a:ea typeface="+mn-ea"/>
                <a:cs typeface="+mn-cs"/>
              </a:rPr>
              <a:t>are </a:t>
            </a:r>
            <a:r>
              <a:rPr kumimoji="0" lang="en-US" sz="3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harisSIL"/>
                <a:ea typeface="+mn-ea"/>
                <a:cs typeface="+mn-cs"/>
              </a:rPr>
              <a:t>major risk factors </a:t>
            </a:r>
            <a:r>
              <a:rPr kumimoji="0" lang="en-US" sz="3800" b="0" i="0" u="none" strike="noStrike" kern="1200" cap="none" spc="0" normalizeH="0" baseline="0" noProof="0" dirty="0">
                <a:ln>
                  <a:noFill/>
                </a:ln>
                <a:solidFill>
                  <a:srgbClr val="000000"/>
                </a:solidFill>
                <a:effectLst/>
                <a:uLnTx/>
                <a:uFillTx/>
                <a:latin typeface="CharisSIL"/>
                <a:ea typeface="+mn-ea"/>
                <a:cs typeface="+mn-cs"/>
              </a:rPr>
              <a:t>for the development of</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800" b="0" i="0" u="none" strike="noStrike" kern="1200" cap="none" spc="0" normalizeH="0" baseline="0" noProof="0" dirty="0">
                <a:ln>
                  <a:noFill/>
                </a:ln>
                <a:solidFill>
                  <a:srgbClr val="000000"/>
                </a:solidFill>
                <a:effectLst/>
                <a:uLnTx/>
                <a:uFillTx/>
                <a:latin typeface="CharisSIL"/>
                <a:ea typeface="+mn-ea"/>
                <a:cs typeface="+mn-cs"/>
              </a:rPr>
              <a:t>diabetic neuropathy.</a:t>
            </a:r>
          </a:p>
          <a:p>
            <a:pPr marL="0" indent="0">
              <a:buNone/>
              <a:defRPr/>
            </a:pPr>
            <a:r>
              <a:rPr lang="en-US" sz="3800" dirty="0"/>
              <a:t>some persons may be </a:t>
            </a:r>
            <a:r>
              <a:rPr lang="en-US" sz="3800" dirty="0">
                <a:solidFill>
                  <a:srgbClr val="C00000"/>
                </a:solidFill>
              </a:rPr>
              <a:t>asymptomatic</a:t>
            </a:r>
            <a:r>
              <a:rPr lang="en-US" sz="3800" dirty="0"/>
              <a:t>, and signs of disease may be</a:t>
            </a:r>
          </a:p>
          <a:p>
            <a:pPr marL="0" indent="0">
              <a:buNone/>
              <a:defRPr/>
            </a:pPr>
            <a:r>
              <a:rPr lang="en-US" sz="3800" dirty="0"/>
              <a:t> detected only by means of a detailed </a:t>
            </a:r>
            <a:r>
              <a:rPr lang="en-US" sz="3800" b="1" dirty="0"/>
              <a:t>neurologic examination</a:t>
            </a:r>
            <a:r>
              <a:rPr lang="en-US" sz="3800" dirty="0"/>
              <a:t>.</a:t>
            </a:r>
          </a:p>
          <a:p>
            <a:r>
              <a:rPr lang="en-US" sz="4000" dirty="0"/>
              <a:t>Mild muscle wasting</a:t>
            </a:r>
          </a:p>
          <a:p>
            <a:r>
              <a:rPr lang="en-US" sz="4000" dirty="0"/>
              <a:t>severe weakness is         rare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solidFill>
                <a:srgbClr val="0070C0"/>
              </a:solidFill>
            </a:endParaRPr>
          </a:p>
        </p:txBody>
      </p:sp>
      <p:sp>
        <p:nvSpPr>
          <p:cNvPr id="4" name="Right Brace 3">
            <a:extLst>
              <a:ext uri="{FF2B5EF4-FFF2-40B4-BE49-F238E27FC236}">
                <a16:creationId xmlns:a16="http://schemas.microsoft.com/office/drawing/2014/main" id="{9D067788-DA24-88BF-4CFF-193F0494A6DB}"/>
              </a:ext>
            </a:extLst>
          </p:cNvPr>
          <p:cNvSpPr/>
          <p:nvPr/>
        </p:nvSpPr>
        <p:spPr>
          <a:xfrm>
            <a:off x="4563533" y="5477933"/>
            <a:ext cx="245534" cy="101494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6384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4F2BC39-CEAD-2F8D-424E-984B39AEE3B9}"/>
              </a:ext>
            </a:extLst>
          </p:cNvPr>
          <p:cNvPicPr>
            <a:picLocks noGrp="1" noChangeAspect="1"/>
          </p:cNvPicPr>
          <p:nvPr>
            <p:ph idx="1"/>
          </p:nvPr>
        </p:nvPicPr>
        <p:blipFill>
          <a:blip r:embed="rId2"/>
          <a:stretch>
            <a:fillRect/>
          </a:stretch>
        </p:blipFill>
        <p:spPr>
          <a:xfrm>
            <a:off x="626533" y="482600"/>
            <a:ext cx="10608733" cy="5647267"/>
          </a:xfrm>
        </p:spPr>
      </p:pic>
    </p:spTree>
    <p:extLst>
      <p:ext uri="{BB962C8B-B14F-4D97-AF65-F5344CB8AC3E}">
        <p14:creationId xmlns:p14="http://schemas.microsoft.com/office/powerpoint/2010/main" val="1355781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8361A1-A7B0-401E-40D4-82107206E417}"/>
              </a:ext>
            </a:extLst>
          </p:cNvPr>
          <p:cNvGraphicFramePr>
            <a:graphicFrameLocks noGrp="1"/>
          </p:cNvGraphicFramePr>
          <p:nvPr>
            <p:ph idx="1"/>
            <p:extLst>
              <p:ext uri="{D42A27DB-BD31-4B8C-83A1-F6EECF244321}">
                <p14:modId xmlns:p14="http://schemas.microsoft.com/office/powerpoint/2010/main" val="4087101137"/>
              </p:ext>
            </p:extLst>
          </p:nvPr>
        </p:nvGraphicFramePr>
        <p:xfrm>
          <a:off x="-10160" y="1"/>
          <a:ext cx="12202160" cy="7016995"/>
        </p:xfrm>
        <a:graphic>
          <a:graphicData uri="http://schemas.openxmlformats.org/drawingml/2006/table">
            <a:tbl>
              <a:tblPr/>
              <a:tblGrid>
                <a:gridCol w="4074160">
                  <a:extLst>
                    <a:ext uri="{9D8B030D-6E8A-4147-A177-3AD203B41FA5}">
                      <a16:colId xmlns:a16="http://schemas.microsoft.com/office/drawing/2014/main" val="1313895664"/>
                    </a:ext>
                  </a:extLst>
                </a:gridCol>
                <a:gridCol w="4064000">
                  <a:extLst>
                    <a:ext uri="{9D8B030D-6E8A-4147-A177-3AD203B41FA5}">
                      <a16:colId xmlns:a16="http://schemas.microsoft.com/office/drawing/2014/main" val="797786191"/>
                    </a:ext>
                  </a:extLst>
                </a:gridCol>
                <a:gridCol w="4064000">
                  <a:extLst>
                    <a:ext uri="{9D8B030D-6E8A-4147-A177-3AD203B41FA5}">
                      <a16:colId xmlns:a16="http://schemas.microsoft.com/office/drawing/2014/main" val="1237732416"/>
                    </a:ext>
                  </a:extLst>
                </a:gridCol>
              </a:tblGrid>
              <a:tr h="711701">
                <a:tc>
                  <a:txBody>
                    <a:bodyPr/>
                    <a:lstStyle/>
                    <a:p>
                      <a:pPr algn="l" fontAlgn="t"/>
                      <a:endParaRPr lang="en-US" sz="2400" b="1" dirty="0">
                        <a:solidFill>
                          <a:srgbClr val="0070C0"/>
                        </a:solidFill>
                        <a:effectLst/>
                      </a:endParaRPr>
                    </a:p>
                  </a:txBody>
                  <a:tcPr marL="40043" marR="40043" marT="20021" marB="20021">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EEEEE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400" b="1" dirty="0">
                          <a:solidFill>
                            <a:srgbClr val="FF0000"/>
                          </a:solidFill>
                          <a:effectLst>
                            <a:outerShdw blurRad="38100" dist="38100" dir="2700000" algn="tl">
                              <a:srgbClr val="000000">
                                <a:alpha val="43137"/>
                              </a:srgbClr>
                            </a:outerShdw>
                          </a:effectLst>
                        </a:rPr>
                        <a:t>Large fiber neuropathy</a:t>
                      </a:r>
                    </a:p>
                    <a:p>
                      <a:pPr algn="l" fontAlgn="t"/>
                      <a:endParaRPr lang="en-US" sz="2400" b="1" dirty="0">
                        <a:solidFill>
                          <a:srgbClr val="FF0000"/>
                        </a:solidFill>
                        <a:effectLst>
                          <a:outerShdw blurRad="38100" dist="38100" dir="2700000" algn="tl">
                            <a:srgbClr val="000000">
                              <a:alpha val="43137"/>
                            </a:srgbClr>
                          </a:outerShdw>
                        </a:effectLst>
                      </a:endParaRPr>
                    </a:p>
                  </a:txBody>
                  <a:tcPr marL="40043" marR="40043" marT="20021" marB="20021">
                    <a:lnL w="6350" cap="flat" cmpd="sng" algn="ctr">
                      <a:solidFill>
                        <a:srgbClr val="9E9E9E"/>
                      </a:solidFill>
                      <a:prstDash val="solid"/>
                      <a:round/>
                      <a:headEnd type="none" w="med" len="med"/>
                      <a:tailEnd type="none" w="med" len="med"/>
                    </a:lnL>
                    <a:lnR>
                      <a:noFill/>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EEEEE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FF0000"/>
                          </a:solidFill>
                          <a:effectLst>
                            <a:outerShdw blurRad="38100" dist="38100" dir="2700000" algn="tl">
                              <a:srgbClr val="000000">
                                <a:alpha val="43137"/>
                              </a:srgbClr>
                            </a:outerShdw>
                          </a:effectLst>
                        </a:rPr>
                        <a:t>Small fiber neuropathy</a:t>
                      </a:r>
                    </a:p>
                    <a:p>
                      <a:endParaRPr lang="en-US" sz="2400" dirty="0">
                        <a:solidFill>
                          <a:srgbClr val="FF0000"/>
                        </a:solidFill>
                        <a:effectLst>
                          <a:outerShdw blurRad="38100" dist="38100" dir="2700000" algn="tl">
                            <a:srgbClr val="000000">
                              <a:alpha val="43137"/>
                            </a:srgbClr>
                          </a:outerShdw>
                        </a:effectLst>
                      </a:endParaRPr>
                    </a:p>
                  </a:txBody>
                  <a:tcPr marL="40043" marR="40043" marT="20021" marB="20021">
                    <a:lnL>
                      <a:noFill/>
                    </a:lnL>
                    <a:lnB w="635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866872867"/>
                  </a:ext>
                </a:extLst>
              </a:tr>
              <a:tr h="765791">
                <a:tc>
                  <a:txBody>
                    <a:bodyPr/>
                    <a:lstStyle/>
                    <a:p>
                      <a:pPr algn="l" fontAlgn="t"/>
                      <a:r>
                        <a:rPr lang="en-US" sz="2400" b="1" dirty="0">
                          <a:solidFill>
                            <a:srgbClr val="0070C0"/>
                          </a:solidFill>
                          <a:effectLst>
                            <a:outerShdw blurRad="38100" dist="38100" dir="2700000" algn="tl">
                              <a:srgbClr val="000000">
                                <a:alpha val="43137"/>
                              </a:srgbClr>
                            </a:outerShdw>
                          </a:effectLst>
                        </a:rPr>
                        <a:t>Symptom</a:t>
                      </a:r>
                    </a:p>
                  </a:txBody>
                  <a:tcPr marL="33369" marR="33369" marT="33369" marB="20021">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FFFFFF"/>
                    </a:solidFill>
                  </a:tcPr>
                </a:tc>
                <a:tc>
                  <a:txBody>
                    <a:bodyPr/>
                    <a:lstStyle/>
                    <a:p>
                      <a:pPr algn="l" fontAlgn="t"/>
                      <a:r>
                        <a:rPr lang="en-US" sz="2400" b="0">
                          <a:effectLst/>
                        </a:rPr>
                        <a:t>Numbness, tingling, gait instability</a:t>
                      </a:r>
                    </a:p>
                  </a:txBody>
                  <a:tcPr marL="33369" marR="33369" marT="33369" marB="20021">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FFFFFF"/>
                    </a:solidFill>
                  </a:tcPr>
                </a:tc>
                <a:tc>
                  <a:txBody>
                    <a:bodyPr/>
                    <a:lstStyle/>
                    <a:p>
                      <a:pPr algn="l" fontAlgn="t"/>
                      <a:r>
                        <a:rPr lang="en-US" sz="2400" b="0" dirty="0">
                          <a:effectLst/>
                        </a:rPr>
                        <a:t>Burning pain, electrical shock, stabbing pain</a:t>
                      </a:r>
                    </a:p>
                  </a:txBody>
                  <a:tcPr marL="33369" marR="33369" marT="33369" marB="20021">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FFFFFF"/>
                    </a:solidFill>
                  </a:tcPr>
                </a:tc>
                <a:extLst>
                  <a:ext uri="{0D108BD9-81ED-4DB2-BD59-A6C34878D82A}">
                    <a16:rowId xmlns:a16="http://schemas.microsoft.com/office/drawing/2014/main" val="77711031"/>
                  </a:ext>
                </a:extLst>
              </a:tr>
              <a:tr h="724013">
                <a:tc>
                  <a:txBody>
                    <a:bodyPr/>
                    <a:lstStyle/>
                    <a:p>
                      <a:pPr algn="l" fontAlgn="t"/>
                      <a:r>
                        <a:rPr lang="en-US" sz="2400" b="1">
                          <a:solidFill>
                            <a:srgbClr val="0070C0"/>
                          </a:solidFill>
                          <a:effectLst>
                            <a:outerShdw blurRad="38100" dist="38100" dir="2700000" algn="tl">
                              <a:srgbClr val="000000">
                                <a:alpha val="43137"/>
                              </a:srgbClr>
                            </a:outerShdw>
                          </a:effectLst>
                        </a:rPr>
                        <a:t>Examination</a:t>
                      </a:r>
                    </a:p>
                  </a:txBody>
                  <a:tcPr marL="33369" marR="33369" marT="33369" marB="20021">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FFFFFF"/>
                    </a:solidFill>
                  </a:tcPr>
                </a:tc>
                <a:tc>
                  <a:txBody>
                    <a:bodyPr/>
                    <a:lstStyle/>
                    <a:p>
                      <a:pPr algn="l" fontAlgn="t"/>
                      <a:r>
                        <a:rPr lang="en-US" sz="2400" b="0">
                          <a:effectLst/>
                        </a:rPr>
                        <a:t>Reflexes, proprioception, vibration</a:t>
                      </a:r>
                    </a:p>
                  </a:txBody>
                  <a:tcPr marL="33369" marR="33369" marT="33369" marB="20021">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FFFFFF"/>
                    </a:solidFill>
                  </a:tcPr>
                </a:tc>
                <a:tc>
                  <a:txBody>
                    <a:bodyPr/>
                    <a:lstStyle/>
                    <a:p>
                      <a:pPr algn="l" fontAlgn="t"/>
                      <a:r>
                        <a:rPr lang="en-US" sz="2400" b="0">
                          <a:effectLst/>
                        </a:rPr>
                        <a:t>Temperature, pinprick sensation</a:t>
                      </a:r>
                    </a:p>
                  </a:txBody>
                  <a:tcPr marL="33369" marR="33369" marT="33369" marB="20021">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FFFFFF"/>
                    </a:solidFill>
                  </a:tcPr>
                </a:tc>
                <a:extLst>
                  <a:ext uri="{0D108BD9-81ED-4DB2-BD59-A6C34878D82A}">
                    <a16:rowId xmlns:a16="http://schemas.microsoft.com/office/drawing/2014/main" val="1800377611"/>
                  </a:ext>
                </a:extLst>
              </a:tr>
              <a:tr h="765791">
                <a:tc>
                  <a:txBody>
                    <a:bodyPr/>
                    <a:lstStyle/>
                    <a:p>
                      <a:pPr algn="l" fontAlgn="t"/>
                      <a:r>
                        <a:rPr lang="en-US" sz="2400" b="1">
                          <a:solidFill>
                            <a:srgbClr val="0070C0"/>
                          </a:solidFill>
                          <a:effectLst>
                            <a:outerShdw blurRad="38100" dist="38100" dir="2700000" algn="tl">
                              <a:srgbClr val="000000">
                                <a:alpha val="43137"/>
                              </a:srgbClr>
                            </a:outerShdw>
                          </a:effectLst>
                        </a:rPr>
                        <a:t>Function</a:t>
                      </a:r>
                    </a:p>
                  </a:txBody>
                  <a:tcPr marL="33369" marR="33369" marT="33369" marB="20021">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FFFFFF"/>
                    </a:solidFill>
                  </a:tcPr>
                </a:tc>
                <a:tc>
                  <a:txBody>
                    <a:bodyPr/>
                    <a:lstStyle/>
                    <a:p>
                      <a:pPr algn="l" fontAlgn="t"/>
                      <a:r>
                        <a:rPr lang="en-US" sz="2400" b="0">
                          <a:effectLst/>
                        </a:rPr>
                        <a:t>Pressure, balance, muscle strength</a:t>
                      </a:r>
                    </a:p>
                  </a:txBody>
                  <a:tcPr marL="33369" marR="33369" marT="33369" marB="20021">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FFFFFF"/>
                    </a:solidFill>
                  </a:tcPr>
                </a:tc>
                <a:tc>
                  <a:txBody>
                    <a:bodyPr/>
                    <a:lstStyle/>
                    <a:p>
                      <a:pPr algn="l" fontAlgn="t"/>
                      <a:r>
                        <a:rPr lang="en-US" sz="2400" b="0">
                          <a:effectLst/>
                        </a:rPr>
                        <a:t>Pain sensation, protective sensation</a:t>
                      </a:r>
                    </a:p>
                  </a:txBody>
                  <a:tcPr marL="33369" marR="33369" marT="33369" marB="20021">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FFFFFF"/>
                    </a:solidFill>
                  </a:tcPr>
                </a:tc>
                <a:extLst>
                  <a:ext uri="{0D108BD9-81ED-4DB2-BD59-A6C34878D82A}">
                    <a16:rowId xmlns:a16="http://schemas.microsoft.com/office/drawing/2014/main" val="1357663297"/>
                  </a:ext>
                </a:extLst>
              </a:tr>
              <a:tr h="3890703">
                <a:tc>
                  <a:txBody>
                    <a:bodyPr/>
                    <a:lstStyle/>
                    <a:p>
                      <a:pPr algn="l" fontAlgn="t"/>
                      <a:r>
                        <a:rPr lang="en-US" sz="2400" b="1" dirty="0">
                          <a:solidFill>
                            <a:srgbClr val="0070C0"/>
                          </a:solidFill>
                          <a:effectLst>
                            <a:outerShdw blurRad="38100" dist="38100" dir="2700000" algn="tl">
                              <a:srgbClr val="000000">
                                <a:alpha val="43137"/>
                              </a:srgbClr>
                            </a:outerShdw>
                          </a:effectLst>
                        </a:rPr>
                        <a:t>Diagnostic test</a:t>
                      </a:r>
                    </a:p>
                  </a:txBody>
                  <a:tcPr marL="33369" marR="33369" marT="33369" marB="33369">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FFFFFF"/>
                    </a:solidFill>
                  </a:tcPr>
                </a:tc>
                <a:tc>
                  <a:txBody>
                    <a:bodyPr/>
                    <a:lstStyle/>
                    <a:p>
                      <a:pPr algn="l" fontAlgn="t">
                        <a:buFont typeface="Arial" panose="020B0604020202020204" pitchFamily="34" charset="0"/>
                        <a:buChar char="•"/>
                      </a:pPr>
                      <a:r>
                        <a:rPr lang="en-US" sz="2400" b="0" dirty="0">
                          <a:effectLst/>
                        </a:rPr>
                        <a:t>Nerve conduction studies</a:t>
                      </a:r>
                    </a:p>
                    <a:p>
                      <a:pPr algn="l" fontAlgn="t">
                        <a:buFont typeface="Arial" panose="020B0604020202020204" pitchFamily="34" charset="0"/>
                        <a:buChar char="•"/>
                      </a:pPr>
                      <a:r>
                        <a:rPr lang="en-US" sz="2400" b="0" dirty="0">
                          <a:effectLst/>
                        </a:rPr>
                        <a:t>DPN Check</a:t>
                      </a:r>
                      <a:r>
                        <a:rPr lang="en-US" sz="2400" b="0" baseline="30000" dirty="0">
                          <a:effectLst/>
                        </a:rPr>
                        <a:t>™</a:t>
                      </a:r>
                      <a:r>
                        <a:rPr lang="en-US" sz="2400" b="0" dirty="0">
                          <a:effectLst/>
                        </a:rPr>
                        <a:t> (point-of-care device assessing sural nerve conduction)</a:t>
                      </a:r>
                    </a:p>
                    <a:p>
                      <a:pPr algn="l" fontAlgn="t">
                        <a:buFont typeface="Arial" panose="020B0604020202020204" pitchFamily="34" charset="0"/>
                        <a:buChar char="•"/>
                      </a:pPr>
                      <a:r>
                        <a:rPr lang="en-US" sz="2400" b="0" dirty="0">
                          <a:effectLst/>
                        </a:rPr>
                        <a:t> Neurothesiometer</a:t>
                      </a:r>
                    </a:p>
                    <a:p>
                      <a:pPr algn="l" fontAlgn="t">
                        <a:buFont typeface="Arial" panose="020B0604020202020204" pitchFamily="34" charset="0"/>
                        <a:buChar char="•"/>
                      </a:pPr>
                      <a:r>
                        <a:rPr lang="en-US" sz="2400" b="0" dirty="0">
                          <a:effectLst/>
                        </a:rPr>
                        <a:t>Tuning fork (128 Hz)</a:t>
                      </a:r>
                    </a:p>
                  </a:txBody>
                  <a:tcPr marL="33369" marR="33369" marT="33369" marB="33369">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FFFFFF"/>
                    </a:solidFill>
                  </a:tcPr>
                </a:tc>
                <a:tc>
                  <a:txBody>
                    <a:bodyPr/>
                    <a:lstStyle/>
                    <a:p>
                      <a:pPr algn="l" fontAlgn="t">
                        <a:buFont typeface="Arial" panose="020B0604020202020204" pitchFamily="34" charset="0"/>
                        <a:buChar char="•"/>
                      </a:pPr>
                      <a:r>
                        <a:rPr lang="en-US" sz="2400" b="0" dirty="0">
                          <a:effectLst/>
                        </a:rPr>
                        <a:t>Quantitative sensory testing (QST)</a:t>
                      </a:r>
                    </a:p>
                    <a:p>
                      <a:pPr algn="l" fontAlgn="t">
                        <a:buFont typeface="Arial" panose="020B0604020202020204" pitchFamily="34" charset="0"/>
                        <a:buChar char="•"/>
                      </a:pPr>
                      <a:r>
                        <a:rPr lang="en-US" sz="2400" b="0" dirty="0">
                          <a:effectLst/>
                        </a:rPr>
                        <a:t>Intradermal nerve fiber structure</a:t>
                      </a:r>
                    </a:p>
                    <a:p>
                      <a:pPr algn="l" fontAlgn="t">
                        <a:buFont typeface="Arial" panose="020B0604020202020204" pitchFamily="34" charset="0"/>
                        <a:buChar char="•"/>
                      </a:pPr>
                      <a:r>
                        <a:rPr lang="en-US" sz="2400" b="0" dirty="0">
                          <a:effectLst/>
                        </a:rPr>
                        <a:t>Laser Doppler imaging after noxious stimulus</a:t>
                      </a:r>
                    </a:p>
                    <a:p>
                      <a:pPr algn="l" fontAlgn="t">
                        <a:buFont typeface="Arial" panose="020B0604020202020204" pitchFamily="34" charset="0"/>
                        <a:buChar char="•"/>
                      </a:pPr>
                      <a:r>
                        <a:rPr lang="en-US" sz="2400" b="0" dirty="0">
                          <a:effectLst/>
                        </a:rPr>
                        <a:t>Sudomotor function</a:t>
                      </a:r>
                    </a:p>
                    <a:p>
                      <a:pPr algn="l" fontAlgn="t">
                        <a:buFont typeface="Arial" panose="020B0604020202020204" pitchFamily="34" charset="0"/>
                        <a:buChar char="•"/>
                      </a:pPr>
                      <a:r>
                        <a:rPr lang="en-US" sz="2400" b="0" dirty="0">
                          <a:effectLst/>
                        </a:rPr>
                        <a:t>Skin conductance measurement</a:t>
                      </a:r>
                    </a:p>
                    <a:p>
                      <a:pPr algn="l" fontAlgn="t">
                        <a:buFont typeface="Arial" panose="020B0604020202020204" pitchFamily="34" charset="0"/>
                        <a:buChar char="•"/>
                      </a:pPr>
                      <a:r>
                        <a:rPr lang="en-US" sz="2400" b="0" dirty="0">
                          <a:effectLst/>
                        </a:rPr>
                        <a:t>Microneurography</a:t>
                      </a:r>
                    </a:p>
                  </a:txBody>
                  <a:tcPr marL="33369" marR="33369" marT="33369" marB="33369">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FFFFFF"/>
                    </a:solidFill>
                  </a:tcPr>
                </a:tc>
                <a:extLst>
                  <a:ext uri="{0D108BD9-81ED-4DB2-BD59-A6C34878D82A}">
                    <a16:rowId xmlns:a16="http://schemas.microsoft.com/office/drawing/2014/main" val="1553469969"/>
                  </a:ext>
                </a:extLst>
              </a:tr>
            </a:tbl>
          </a:graphicData>
        </a:graphic>
      </p:graphicFrame>
    </p:spTree>
    <p:extLst>
      <p:ext uri="{BB962C8B-B14F-4D97-AF65-F5344CB8AC3E}">
        <p14:creationId xmlns:p14="http://schemas.microsoft.com/office/powerpoint/2010/main" val="3484744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3815409-2FEC-EC89-C657-2008EBEED6E4}"/>
              </a:ext>
            </a:extLst>
          </p:cNvPr>
          <p:cNvPicPr>
            <a:picLocks noGrp="1" noChangeAspect="1"/>
          </p:cNvPicPr>
          <p:nvPr>
            <p:ph idx="1"/>
          </p:nvPr>
        </p:nvPicPr>
        <p:blipFill>
          <a:blip r:embed="rId2"/>
          <a:stretch>
            <a:fillRect/>
          </a:stretch>
        </p:blipFill>
        <p:spPr>
          <a:xfrm>
            <a:off x="999067" y="101600"/>
            <a:ext cx="10202333" cy="6485467"/>
          </a:xfrm>
        </p:spPr>
      </p:pic>
    </p:spTree>
    <p:extLst>
      <p:ext uri="{BB962C8B-B14F-4D97-AF65-F5344CB8AC3E}">
        <p14:creationId xmlns:p14="http://schemas.microsoft.com/office/powerpoint/2010/main" val="3765580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4769" t="25995" r="12869" b="7017"/>
          <a:stretch/>
        </p:blipFill>
        <p:spPr bwMode="auto">
          <a:xfrm>
            <a:off x="973667" y="698740"/>
            <a:ext cx="10380133" cy="5546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2553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3BBC3-B166-9DC6-8D4E-F089C9B35683}"/>
              </a:ext>
            </a:extLst>
          </p:cNvPr>
          <p:cNvSpPr>
            <a:spLocks noGrp="1"/>
          </p:cNvSpPr>
          <p:nvPr>
            <p:ph type="title"/>
          </p:nvPr>
        </p:nvSpPr>
        <p:spPr>
          <a:xfrm>
            <a:off x="838200" y="228601"/>
            <a:ext cx="10515600" cy="922866"/>
          </a:xfrm>
        </p:spPr>
        <p:txBody>
          <a:bodyPr/>
          <a:lstStyle/>
          <a:p>
            <a:r>
              <a:rPr lang="en-US" b="1" dirty="0">
                <a:solidFill>
                  <a:srgbClr val="FF0000"/>
                </a:solidFill>
                <a:effectLst>
                  <a:outerShdw blurRad="38100" dist="38100" dir="2700000" algn="tl">
                    <a:srgbClr val="000000">
                      <a:alpha val="43137"/>
                    </a:srgbClr>
                  </a:outerShdw>
                </a:effectLst>
              </a:rPr>
              <a:t>Evaluation OF DSP</a:t>
            </a:r>
            <a:endParaRPr lang="en-US" dirty="0"/>
          </a:p>
        </p:txBody>
      </p:sp>
      <p:sp>
        <p:nvSpPr>
          <p:cNvPr id="3" name="Content Placeholder 2"/>
          <p:cNvSpPr>
            <a:spLocks noGrp="1"/>
          </p:cNvSpPr>
          <p:nvPr>
            <p:ph idx="1"/>
          </p:nvPr>
        </p:nvSpPr>
        <p:spPr>
          <a:xfrm>
            <a:off x="838200" y="1540932"/>
            <a:ext cx="10515600" cy="4707467"/>
          </a:xfrm>
        </p:spPr>
        <p:txBody>
          <a:bodyPr>
            <a:noAutofit/>
          </a:bodyPr>
          <a:lstStyle/>
          <a:p>
            <a:pPr marL="0" indent="0">
              <a:buNone/>
            </a:pPr>
            <a:r>
              <a:rPr lang="en-US" sz="2800" dirty="0"/>
              <a:t>• </a:t>
            </a:r>
            <a:r>
              <a:rPr lang="en-US" sz="2800" dirty="0">
                <a:solidFill>
                  <a:srgbClr val="C00000"/>
                </a:solidFill>
              </a:rPr>
              <a:t>History</a:t>
            </a:r>
            <a:r>
              <a:rPr lang="en-US" sz="2800" dirty="0"/>
              <a:t>: Previous ulcer/lower extremity amputation, claudication</a:t>
            </a:r>
          </a:p>
          <a:p>
            <a:pPr marL="0" indent="0">
              <a:buNone/>
            </a:pPr>
            <a:r>
              <a:rPr lang="en-US" sz="2800" dirty="0"/>
              <a:t>• </a:t>
            </a:r>
            <a:r>
              <a:rPr lang="en-US" sz="2800" dirty="0">
                <a:solidFill>
                  <a:srgbClr val="C00000"/>
                </a:solidFill>
              </a:rPr>
              <a:t>Vascular status</a:t>
            </a:r>
            <a:r>
              <a:rPr lang="en-US" sz="2800" dirty="0"/>
              <a:t>: palpation of pedal pulses </a:t>
            </a:r>
          </a:p>
          <a:p>
            <a:pPr marL="0" indent="0">
              <a:buNone/>
            </a:pPr>
            <a:r>
              <a:rPr lang="en-US" sz="2800" dirty="0"/>
              <a:t>• </a:t>
            </a:r>
            <a:r>
              <a:rPr lang="en-US" sz="2800" dirty="0">
                <a:solidFill>
                  <a:srgbClr val="C00000"/>
                </a:solidFill>
              </a:rPr>
              <a:t>Loss of protective sensation (LOPS</a:t>
            </a:r>
            <a:r>
              <a:rPr lang="en-US" dirty="0">
                <a:solidFill>
                  <a:srgbClr val="C00000"/>
                </a:solidFill>
              </a:rPr>
              <a:t>):</a:t>
            </a:r>
            <a:r>
              <a:rPr lang="en-US" sz="2800" dirty="0"/>
              <a:t> assess with one of the following technique:</a:t>
            </a:r>
          </a:p>
          <a:p>
            <a:pPr marL="0" indent="0">
              <a:buNone/>
            </a:pPr>
            <a:r>
              <a:rPr lang="en-US" sz="2800" dirty="0"/>
              <a:t> - </a:t>
            </a:r>
            <a:r>
              <a:rPr lang="en-US" sz="2800" dirty="0">
                <a:solidFill>
                  <a:srgbClr val="0070C0"/>
                </a:solidFill>
              </a:rPr>
              <a:t>Pressure perception</a:t>
            </a:r>
            <a:r>
              <a:rPr lang="en-US" sz="2800" dirty="0"/>
              <a:t>: Semmes-Weinstein 10 gram monofilament</a:t>
            </a:r>
          </a:p>
          <a:p>
            <a:pPr marL="0" indent="0">
              <a:buNone/>
            </a:pPr>
            <a:r>
              <a:rPr lang="en-US" sz="2800" dirty="0"/>
              <a:t> - </a:t>
            </a:r>
            <a:r>
              <a:rPr lang="en-US" dirty="0">
                <a:solidFill>
                  <a:srgbClr val="0070C0"/>
                </a:solidFill>
              </a:rPr>
              <a:t>Vibration perception</a:t>
            </a:r>
            <a:r>
              <a:rPr lang="en-US" sz="2800" dirty="0"/>
              <a:t>: 128 Hz tuning fork </a:t>
            </a:r>
          </a:p>
          <a:p>
            <a:pPr marL="0" indent="0">
              <a:buNone/>
            </a:pPr>
            <a:r>
              <a:rPr lang="en-US" sz="2800" dirty="0"/>
              <a:t>- When monofilament or tuning fork are not available test </a:t>
            </a:r>
            <a:r>
              <a:rPr lang="en-US" sz="2800" dirty="0">
                <a:solidFill>
                  <a:srgbClr val="C00000"/>
                </a:solidFill>
              </a:rPr>
              <a:t>tactile sensation</a:t>
            </a:r>
            <a:r>
              <a:rPr lang="en-US" sz="2800" dirty="0"/>
              <a:t>: lightly touch the tips of the toes of the patient with the tip of your index finger for 1–2 seconds LOPS is usually caused by diabetic polyneuropathy.</a:t>
            </a:r>
          </a:p>
        </p:txBody>
      </p:sp>
    </p:spTree>
    <p:extLst>
      <p:ext uri="{BB962C8B-B14F-4D97-AF65-F5344CB8AC3E}">
        <p14:creationId xmlns:p14="http://schemas.microsoft.com/office/powerpoint/2010/main" val="3706347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31504" y="0"/>
            <a:ext cx="8928992" cy="980728"/>
          </a:xfrm>
        </p:spPr>
        <p:txBody>
          <a:bodyPr>
            <a:normAutofit/>
          </a:bodyPr>
          <a:lstStyle/>
          <a:p>
            <a:r>
              <a:rPr lang="en-US" sz="3600" b="1" dirty="0">
                <a:solidFill>
                  <a:srgbClr val="FF0000"/>
                </a:solidFill>
                <a:effectLst>
                  <a:outerShdw blurRad="38100" dist="38100" dir="2700000" algn="tl">
                    <a:srgbClr val="000000">
                      <a:alpha val="43137"/>
                    </a:srgbClr>
                  </a:outerShdw>
                </a:effectLst>
              </a:rPr>
              <a:t>Key components of the diabetic foot exam</a:t>
            </a:r>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1930763497"/>
              </p:ext>
            </p:extLst>
          </p:nvPr>
        </p:nvGraphicFramePr>
        <p:xfrm>
          <a:off x="1703512" y="908721"/>
          <a:ext cx="3851920" cy="5751855"/>
        </p:xfrm>
        <a:graphic>
          <a:graphicData uri="http://schemas.openxmlformats.org/drawingml/2006/table">
            <a:tbl>
              <a:tblPr/>
              <a:tblGrid>
                <a:gridCol w="3851920">
                  <a:extLst>
                    <a:ext uri="{9D8B030D-6E8A-4147-A177-3AD203B41FA5}">
                      <a16:colId xmlns:a16="http://schemas.microsoft.com/office/drawing/2014/main" val="20000"/>
                    </a:ext>
                  </a:extLst>
                </a:gridCol>
              </a:tblGrid>
              <a:tr h="552959">
                <a:tc>
                  <a:txBody>
                    <a:bodyPr/>
                    <a:lstStyle/>
                    <a:p>
                      <a:r>
                        <a:rPr lang="en-US" sz="2800" b="1" dirty="0">
                          <a:solidFill>
                            <a:srgbClr val="800080"/>
                          </a:solidFill>
                          <a:effectLst>
                            <a:outerShdw blurRad="38100" dist="38100" dir="2700000" algn="tl">
                              <a:srgbClr val="000000">
                                <a:alpha val="43137"/>
                              </a:srgbClr>
                            </a:outerShdw>
                          </a:effectLst>
                        </a:rPr>
                        <a:t>Inspection </a:t>
                      </a:r>
                    </a:p>
                  </a:txBody>
                  <a:tcPr marL="48772" marR="48772" marT="24386" marB="24386" anchor="ctr">
                    <a:lnL>
                      <a:noFill/>
                    </a:lnL>
                    <a:lnR>
                      <a:noFill/>
                    </a:lnR>
                    <a:lnT>
                      <a:noFill/>
                    </a:lnT>
                    <a:lnB>
                      <a:noFill/>
                    </a:lnB>
                  </a:tcPr>
                </a:tc>
                <a:extLst>
                  <a:ext uri="{0D108BD9-81ED-4DB2-BD59-A6C34878D82A}">
                    <a16:rowId xmlns:a16="http://schemas.microsoft.com/office/drawing/2014/main" val="10000"/>
                  </a:ext>
                </a:extLst>
              </a:tr>
              <a:tr h="552959">
                <a:tc>
                  <a:txBody>
                    <a:bodyPr/>
                    <a:lstStyle/>
                    <a:p>
                      <a:r>
                        <a:rPr lang="en-US" sz="2400" b="1" i="1" kern="1200" dirty="0">
                          <a:solidFill>
                            <a:srgbClr val="0070C0"/>
                          </a:solidFill>
                          <a:latin typeface="+mn-lt"/>
                          <a:ea typeface="+mn-ea"/>
                          <a:cs typeface="+mn-cs"/>
                        </a:rPr>
                        <a:t>Dermatologic </a:t>
                      </a:r>
                    </a:p>
                  </a:txBody>
                  <a:tcPr marL="48772" marR="48772" marT="24386" marB="24386" anchor="ctr">
                    <a:lnL>
                      <a:noFill/>
                    </a:lnL>
                    <a:lnR>
                      <a:noFill/>
                    </a:lnR>
                    <a:lnT>
                      <a:noFill/>
                    </a:lnT>
                    <a:lnB>
                      <a:noFill/>
                    </a:lnB>
                  </a:tcPr>
                </a:tc>
                <a:extLst>
                  <a:ext uri="{0D108BD9-81ED-4DB2-BD59-A6C34878D82A}">
                    <a16:rowId xmlns:a16="http://schemas.microsoft.com/office/drawing/2014/main" val="10001"/>
                  </a:ext>
                </a:extLst>
              </a:tr>
              <a:tr h="584767">
                <a:tc>
                  <a:txBody>
                    <a:bodyPr/>
                    <a:lstStyle/>
                    <a:p>
                      <a:r>
                        <a:rPr lang="en-US" sz="1800" b="1" dirty="0"/>
                        <a:t>Skin status: color, thickness, dryness, cracking </a:t>
                      </a:r>
                    </a:p>
                  </a:txBody>
                  <a:tcPr marL="48772" marR="48772" marT="24386" marB="24386" anchor="ctr">
                    <a:lnL>
                      <a:noFill/>
                    </a:lnL>
                    <a:lnR>
                      <a:noFill/>
                    </a:lnR>
                    <a:lnT>
                      <a:noFill/>
                    </a:lnT>
                    <a:lnB>
                      <a:noFill/>
                    </a:lnB>
                  </a:tcPr>
                </a:tc>
                <a:extLst>
                  <a:ext uri="{0D108BD9-81ED-4DB2-BD59-A6C34878D82A}">
                    <a16:rowId xmlns:a16="http://schemas.microsoft.com/office/drawing/2014/main" val="10002"/>
                  </a:ext>
                </a:extLst>
              </a:tr>
              <a:tr h="552959">
                <a:tc>
                  <a:txBody>
                    <a:bodyPr/>
                    <a:lstStyle/>
                    <a:p>
                      <a:r>
                        <a:rPr lang="en-US" sz="1800" b="1" dirty="0"/>
                        <a:t>Sweating </a:t>
                      </a:r>
                    </a:p>
                  </a:txBody>
                  <a:tcPr marL="48772" marR="48772" marT="24386" marB="24386" anchor="ctr">
                    <a:lnL>
                      <a:noFill/>
                    </a:lnL>
                    <a:lnR>
                      <a:noFill/>
                    </a:lnR>
                    <a:lnT>
                      <a:noFill/>
                    </a:lnT>
                    <a:lnB>
                      <a:noFill/>
                    </a:lnB>
                  </a:tcPr>
                </a:tc>
                <a:extLst>
                  <a:ext uri="{0D108BD9-81ED-4DB2-BD59-A6C34878D82A}">
                    <a16:rowId xmlns:a16="http://schemas.microsoft.com/office/drawing/2014/main" val="10003"/>
                  </a:ext>
                </a:extLst>
              </a:tr>
              <a:tr h="584767">
                <a:tc>
                  <a:txBody>
                    <a:bodyPr/>
                    <a:lstStyle/>
                    <a:p>
                      <a:r>
                        <a:rPr lang="en-US" sz="1800" b="1"/>
                        <a:t>Infection: check between toes for fungal infection </a:t>
                      </a:r>
                    </a:p>
                  </a:txBody>
                  <a:tcPr marL="48772" marR="48772" marT="24386" marB="24386" anchor="ctr">
                    <a:lnL>
                      <a:noFill/>
                    </a:lnL>
                    <a:lnR>
                      <a:noFill/>
                    </a:lnR>
                    <a:lnT>
                      <a:noFill/>
                    </a:lnT>
                    <a:lnB>
                      <a:noFill/>
                    </a:lnB>
                  </a:tcPr>
                </a:tc>
                <a:extLst>
                  <a:ext uri="{0D108BD9-81ED-4DB2-BD59-A6C34878D82A}">
                    <a16:rowId xmlns:a16="http://schemas.microsoft.com/office/drawing/2014/main" val="10004"/>
                  </a:ext>
                </a:extLst>
              </a:tr>
              <a:tr h="552959">
                <a:tc>
                  <a:txBody>
                    <a:bodyPr/>
                    <a:lstStyle/>
                    <a:p>
                      <a:r>
                        <a:rPr lang="en-US" sz="1800" b="1" dirty="0"/>
                        <a:t>Ulceration </a:t>
                      </a:r>
                    </a:p>
                  </a:txBody>
                  <a:tcPr marL="48772" marR="48772" marT="24386" marB="24386" anchor="ctr">
                    <a:lnL>
                      <a:noFill/>
                    </a:lnL>
                    <a:lnR>
                      <a:noFill/>
                    </a:lnR>
                    <a:lnT>
                      <a:noFill/>
                    </a:lnT>
                    <a:lnB>
                      <a:noFill/>
                    </a:lnB>
                  </a:tcPr>
                </a:tc>
                <a:extLst>
                  <a:ext uri="{0D108BD9-81ED-4DB2-BD59-A6C34878D82A}">
                    <a16:rowId xmlns:a16="http://schemas.microsoft.com/office/drawing/2014/main" val="10005"/>
                  </a:ext>
                </a:extLst>
              </a:tr>
              <a:tr h="584767">
                <a:tc>
                  <a:txBody>
                    <a:bodyPr/>
                    <a:lstStyle/>
                    <a:p>
                      <a:r>
                        <a:rPr lang="en-US" sz="1800" b="1" dirty="0"/>
                        <a:t>Calluses/blistering: hemorrhage into callus? </a:t>
                      </a:r>
                    </a:p>
                  </a:txBody>
                  <a:tcPr marL="48772" marR="48772" marT="24386" marB="24386" anchor="ctr">
                    <a:lnL>
                      <a:noFill/>
                    </a:lnL>
                    <a:lnR>
                      <a:noFill/>
                    </a:lnR>
                    <a:lnT>
                      <a:noFill/>
                    </a:lnT>
                    <a:lnB>
                      <a:noFill/>
                    </a:lnB>
                  </a:tcPr>
                </a:tc>
                <a:extLst>
                  <a:ext uri="{0D108BD9-81ED-4DB2-BD59-A6C34878D82A}">
                    <a16:rowId xmlns:a16="http://schemas.microsoft.com/office/drawing/2014/main" val="10006"/>
                  </a:ext>
                </a:extLst>
              </a:tr>
              <a:tr h="552959">
                <a:tc>
                  <a:txBody>
                    <a:bodyPr/>
                    <a:lstStyle/>
                    <a:p>
                      <a:r>
                        <a:rPr lang="en-US" sz="2400" b="1" i="1" dirty="0">
                          <a:solidFill>
                            <a:srgbClr val="0070C0"/>
                          </a:solidFill>
                        </a:rPr>
                        <a:t>Musculoskeletal</a:t>
                      </a:r>
                      <a:r>
                        <a:rPr lang="en-US" sz="1800" b="1" i="1" dirty="0">
                          <a:solidFill>
                            <a:srgbClr val="0070C0"/>
                          </a:solidFill>
                        </a:rPr>
                        <a:t> </a:t>
                      </a:r>
                    </a:p>
                  </a:txBody>
                  <a:tcPr marL="48772" marR="48772" marT="24386" marB="24386" anchor="ctr">
                    <a:lnL>
                      <a:noFill/>
                    </a:lnL>
                    <a:lnR>
                      <a:noFill/>
                    </a:lnR>
                    <a:lnT>
                      <a:noFill/>
                    </a:lnT>
                    <a:lnB>
                      <a:noFill/>
                    </a:lnB>
                  </a:tcPr>
                </a:tc>
                <a:extLst>
                  <a:ext uri="{0D108BD9-81ED-4DB2-BD59-A6C34878D82A}">
                    <a16:rowId xmlns:a16="http://schemas.microsoft.com/office/drawing/2014/main" val="10007"/>
                  </a:ext>
                </a:extLst>
              </a:tr>
              <a:tr h="584767">
                <a:tc>
                  <a:txBody>
                    <a:bodyPr/>
                    <a:lstStyle/>
                    <a:p>
                      <a:r>
                        <a:rPr lang="en-US" sz="1800" b="1" dirty="0"/>
                        <a:t>Deformity, </a:t>
                      </a:r>
                      <a:r>
                        <a:rPr lang="en-US" sz="1800" b="1" dirty="0" err="1"/>
                        <a:t>eg</a:t>
                      </a:r>
                      <a:r>
                        <a:rPr lang="en-US" sz="1800" b="1" dirty="0"/>
                        <a:t>, claw toes, prominent metatarsal heads, Charcot joint </a:t>
                      </a:r>
                    </a:p>
                  </a:txBody>
                  <a:tcPr marL="48772" marR="48772" marT="24386" marB="24386" anchor="ctr">
                    <a:lnL>
                      <a:noFill/>
                    </a:lnL>
                    <a:lnR>
                      <a:noFill/>
                    </a:lnR>
                    <a:lnT>
                      <a:noFill/>
                    </a:lnT>
                    <a:lnB>
                      <a:noFill/>
                    </a:lnB>
                  </a:tcPr>
                </a:tc>
                <a:extLst>
                  <a:ext uri="{0D108BD9-81ED-4DB2-BD59-A6C34878D82A}">
                    <a16:rowId xmlns:a16="http://schemas.microsoft.com/office/drawing/2014/main" val="10008"/>
                  </a:ext>
                </a:extLst>
              </a:tr>
              <a:tr h="584767">
                <a:tc>
                  <a:txBody>
                    <a:bodyPr/>
                    <a:lstStyle/>
                    <a:p>
                      <a:r>
                        <a:rPr lang="en-US" sz="1800" b="1" dirty="0"/>
                        <a:t>Muscle wasting (guttering between metatarsals) </a:t>
                      </a:r>
                    </a:p>
                  </a:txBody>
                  <a:tcPr marL="48772" marR="48772" marT="24386" marB="24386" anchor="ctr">
                    <a:lnL>
                      <a:noFill/>
                    </a:lnL>
                    <a:lnR>
                      <a:noFill/>
                    </a:lnR>
                    <a:lnT>
                      <a:noFill/>
                    </a:lnT>
                    <a:lnB>
                      <a:noFill/>
                    </a:lnB>
                  </a:tcPr>
                </a:tc>
                <a:extLst>
                  <a:ext uri="{0D108BD9-81ED-4DB2-BD59-A6C34878D82A}">
                    <a16:rowId xmlns:a16="http://schemas.microsoft.com/office/drawing/2014/main" val="10009"/>
                  </a:ext>
                </a:extLst>
              </a:tr>
            </a:tbl>
          </a:graphicData>
        </a:graphic>
      </p:graphicFrame>
      <p:graphicFrame>
        <p:nvGraphicFramePr>
          <p:cNvPr id="10" name="Content Placeholder 9"/>
          <p:cNvGraphicFramePr>
            <a:graphicFrameLocks noGrp="1"/>
          </p:cNvGraphicFramePr>
          <p:nvPr>
            <p:ph sz="quarter" idx="4"/>
            <p:extLst>
              <p:ext uri="{D42A27DB-BD31-4B8C-83A1-F6EECF244321}">
                <p14:modId xmlns:p14="http://schemas.microsoft.com/office/powerpoint/2010/main" val="327419289"/>
              </p:ext>
            </p:extLst>
          </p:nvPr>
        </p:nvGraphicFramePr>
        <p:xfrm>
          <a:off x="5943601" y="980728"/>
          <a:ext cx="4876800" cy="5536164"/>
        </p:xfrm>
        <a:graphic>
          <a:graphicData uri="http://schemas.openxmlformats.org/drawingml/2006/table">
            <a:tbl>
              <a:tblPr/>
              <a:tblGrid>
                <a:gridCol w="4876800">
                  <a:extLst>
                    <a:ext uri="{9D8B030D-6E8A-4147-A177-3AD203B41FA5}">
                      <a16:colId xmlns:a16="http://schemas.microsoft.com/office/drawing/2014/main" val="20000"/>
                    </a:ext>
                  </a:extLst>
                </a:gridCol>
              </a:tblGrid>
              <a:tr h="632070">
                <a:tc>
                  <a:txBody>
                    <a:bodyPr/>
                    <a:lstStyle/>
                    <a:p>
                      <a:pPr marL="0" algn="l" defTabSz="914400" rtl="0" eaLnBrk="1" latinLnBrk="0" hangingPunct="1"/>
                      <a:r>
                        <a:rPr lang="en-US" sz="2400" b="1" i="1" kern="1200" dirty="0">
                          <a:solidFill>
                            <a:srgbClr val="0070C0"/>
                          </a:solidFill>
                          <a:latin typeface="+mn-lt"/>
                          <a:ea typeface="+mn-ea"/>
                          <a:cs typeface="+mn-cs"/>
                        </a:rPr>
                        <a:t>Neurological assessment </a:t>
                      </a:r>
                    </a:p>
                  </a:txBody>
                  <a:tcPr marL="48807" marR="48807" marT="24403" marB="24403" anchor="ctr">
                    <a:lnL>
                      <a:noFill/>
                    </a:lnL>
                    <a:lnR>
                      <a:noFill/>
                    </a:lnR>
                    <a:lnT>
                      <a:noFill/>
                    </a:lnT>
                    <a:lnB>
                      <a:noFill/>
                    </a:lnB>
                  </a:tcPr>
                </a:tc>
                <a:extLst>
                  <a:ext uri="{0D108BD9-81ED-4DB2-BD59-A6C34878D82A}">
                    <a16:rowId xmlns:a16="http://schemas.microsoft.com/office/drawing/2014/main" val="10000"/>
                  </a:ext>
                </a:extLst>
              </a:tr>
              <a:tr h="632070">
                <a:tc>
                  <a:txBody>
                    <a:bodyPr/>
                    <a:lstStyle/>
                    <a:p>
                      <a:r>
                        <a:rPr lang="en-US" sz="1800" b="1" dirty="0"/>
                        <a:t>10 g monofilament + one of the following four</a:t>
                      </a:r>
                    </a:p>
                  </a:txBody>
                  <a:tcPr marL="48807" marR="48807" marT="24403" marB="24403" anchor="ctr">
                    <a:lnL>
                      <a:noFill/>
                    </a:lnL>
                    <a:lnR>
                      <a:noFill/>
                    </a:lnR>
                    <a:lnT>
                      <a:noFill/>
                    </a:lnT>
                    <a:lnB>
                      <a:noFill/>
                    </a:lnB>
                  </a:tcPr>
                </a:tc>
                <a:extLst>
                  <a:ext uri="{0D108BD9-81ED-4DB2-BD59-A6C34878D82A}">
                    <a16:rowId xmlns:a16="http://schemas.microsoft.com/office/drawing/2014/main" val="10001"/>
                  </a:ext>
                </a:extLst>
              </a:tr>
              <a:tr h="632070">
                <a:tc>
                  <a:txBody>
                    <a:bodyPr/>
                    <a:lstStyle/>
                    <a:p>
                      <a:r>
                        <a:rPr lang="en-US" sz="1800" b="1" dirty="0"/>
                        <a:t>Vibration using 128 Hz tuning fork </a:t>
                      </a:r>
                    </a:p>
                  </a:txBody>
                  <a:tcPr marL="48807" marR="48807" marT="24403" marB="24403" anchor="ctr">
                    <a:lnL>
                      <a:noFill/>
                    </a:lnL>
                    <a:lnR>
                      <a:noFill/>
                    </a:lnR>
                    <a:lnT>
                      <a:noFill/>
                    </a:lnT>
                    <a:lnB>
                      <a:noFill/>
                    </a:lnB>
                  </a:tcPr>
                </a:tc>
                <a:extLst>
                  <a:ext uri="{0D108BD9-81ED-4DB2-BD59-A6C34878D82A}">
                    <a16:rowId xmlns:a16="http://schemas.microsoft.com/office/drawing/2014/main" val="10002"/>
                  </a:ext>
                </a:extLst>
              </a:tr>
              <a:tr h="632070">
                <a:tc>
                  <a:txBody>
                    <a:bodyPr/>
                    <a:lstStyle/>
                    <a:p>
                      <a:r>
                        <a:rPr lang="en-US" sz="1800" b="1" dirty="0"/>
                        <a:t>Pinprick sensation </a:t>
                      </a:r>
                    </a:p>
                  </a:txBody>
                  <a:tcPr marL="48807" marR="48807" marT="24403" marB="24403" anchor="ctr">
                    <a:lnL>
                      <a:noFill/>
                    </a:lnL>
                    <a:lnR>
                      <a:noFill/>
                    </a:lnR>
                    <a:lnT>
                      <a:noFill/>
                    </a:lnT>
                    <a:lnB>
                      <a:noFill/>
                    </a:lnB>
                  </a:tcPr>
                </a:tc>
                <a:extLst>
                  <a:ext uri="{0D108BD9-81ED-4DB2-BD59-A6C34878D82A}">
                    <a16:rowId xmlns:a16="http://schemas.microsoft.com/office/drawing/2014/main" val="10003"/>
                  </a:ext>
                </a:extLst>
              </a:tr>
              <a:tr h="632070">
                <a:tc>
                  <a:txBody>
                    <a:bodyPr/>
                    <a:lstStyle/>
                    <a:p>
                      <a:r>
                        <a:rPr lang="en-US" sz="1800" b="1" dirty="0"/>
                        <a:t>Ankle reflexes </a:t>
                      </a:r>
                    </a:p>
                  </a:txBody>
                  <a:tcPr marL="48807" marR="48807" marT="24403" marB="24403" anchor="ctr">
                    <a:lnL>
                      <a:noFill/>
                    </a:lnL>
                    <a:lnR>
                      <a:noFill/>
                    </a:lnR>
                    <a:lnT>
                      <a:noFill/>
                    </a:lnT>
                    <a:lnB>
                      <a:noFill/>
                    </a:lnB>
                  </a:tcPr>
                </a:tc>
                <a:extLst>
                  <a:ext uri="{0D108BD9-81ED-4DB2-BD59-A6C34878D82A}">
                    <a16:rowId xmlns:a16="http://schemas.microsoft.com/office/drawing/2014/main" val="10004"/>
                  </a:ext>
                </a:extLst>
              </a:tr>
              <a:tr h="632070">
                <a:tc>
                  <a:txBody>
                    <a:bodyPr/>
                    <a:lstStyle/>
                    <a:p>
                      <a:endParaRPr lang="en-US" sz="1800" b="1" dirty="0"/>
                    </a:p>
                  </a:txBody>
                  <a:tcPr marL="48807" marR="48807" marT="24403" marB="24403" anchor="ctr">
                    <a:lnL>
                      <a:noFill/>
                    </a:lnL>
                    <a:lnR>
                      <a:noFill/>
                    </a:lnR>
                    <a:lnT>
                      <a:noFill/>
                    </a:lnT>
                    <a:lnB>
                      <a:noFill/>
                    </a:lnB>
                  </a:tcPr>
                </a:tc>
                <a:extLst>
                  <a:ext uri="{0D108BD9-81ED-4DB2-BD59-A6C34878D82A}">
                    <a16:rowId xmlns:a16="http://schemas.microsoft.com/office/drawing/2014/main" val="10005"/>
                  </a:ext>
                </a:extLst>
              </a:tr>
              <a:tr h="632070">
                <a:tc>
                  <a:txBody>
                    <a:bodyPr/>
                    <a:lstStyle/>
                    <a:p>
                      <a:pPr marL="0" algn="l" defTabSz="914400" rtl="0" eaLnBrk="1" latinLnBrk="0" hangingPunct="1"/>
                      <a:r>
                        <a:rPr lang="en-US" sz="2400" b="1" i="1" kern="1200" dirty="0">
                          <a:solidFill>
                            <a:srgbClr val="0070C0"/>
                          </a:solidFill>
                          <a:latin typeface="+mn-lt"/>
                          <a:ea typeface="+mn-ea"/>
                          <a:cs typeface="+mn-cs"/>
                        </a:rPr>
                        <a:t>Vascular assessment </a:t>
                      </a:r>
                    </a:p>
                  </a:txBody>
                  <a:tcPr marL="48807" marR="48807" marT="24403" marB="24403" anchor="ctr">
                    <a:lnL>
                      <a:noFill/>
                    </a:lnL>
                    <a:lnR>
                      <a:noFill/>
                    </a:lnR>
                    <a:lnT>
                      <a:noFill/>
                    </a:lnT>
                    <a:lnB>
                      <a:noFill/>
                    </a:lnB>
                  </a:tcPr>
                </a:tc>
                <a:extLst>
                  <a:ext uri="{0D108BD9-81ED-4DB2-BD59-A6C34878D82A}">
                    <a16:rowId xmlns:a16="http://schemas.microsoft.com/office/drawing/2014/main" val="10006"/>
                  </a:ext>
                </a:extLst>
              </a:tr>
              <a:tr h="788548">
                <a:tc>
                  <a:txBody>
                    <a:bodyPr/>
                    <a:lstStyle/>
                    <a:p>
                      <a:r>
                        <a:rPr lang="en-US" sz="1800" b="1" dirty="0"/>
                        <a:t>Foot pulses</a:t>
                      </a:r>
                    </a:p>
                    <a:p>
                      <a:r>
                        <a:rPr lang="en-US" sz="1800" b="1" dirty="0"/>
                        <a:t>Capillary response</a:t>
                      </a:r>
                    </a:p>
                  </a:txBody>
                  <a:tcPr marL="48807" marR="48807" marT="24403" marB="24403" anchor="ctr">
                    <a:lnL>
                      <a:noFill/>
                    </a:lnL>
                    <a:lnR>
                      <a:noFill/>
                    </a:lnR>
                    <a:lnT>
                      <a:noFill/>
                    </a:lnT>
                    <a:lnB>
                      <a:noFill/>
                    </a:lnB>
                  </a:tcPr>
                </a:tc>
                <a:extLst>
                  <a:ext uri="{0D108BD9-81ED-4DB2-BD59-A6C34878D82A}">
                    <a16:rowId xmlns:a16="http://schemas.microsoft.com/office/drawing/2014/main" val="10007"/>
                  </a:ext>
                </a:extLst>
              </a:tr>
              <a:tr h="319177">
                <a:tc>
                  <a:txBody>
                    <a:bodyPr/>
                    <a:lstStyle/>
                    <a:p>
                      <a:r>
                        <a:rPr lang="en-US" sz="1800" b="1" dirty="0"/>
                        <a:t>ABI, if indicated</a:t>
                      </a:r>
                    </a:p>
                  </a:txBody>
                  <a:tcPr marL="48807" marR="48807" marT="24403" marB="24403" anchor="ctr">
                    <a:lnL>
                      <a:noFill/>
                    </a:lnL>
                    <a:lnR>
                      <a:noFill/>
                    </a:lnR>
                    <a:lnT>
                      <a:noFill/>
                    </a:lnT>
                    <a:lnB>
                      <a:noFill/>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461123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210614" y="1017431"/>
            <a:ext cx="3292330" cy="3777613"/>
          </a:xfrm>
        </p:spPr>
      </p:pic>
      <p:pic>
        <p:nvPicPr>
          <p:cNvPr id="6" name="Content Placeholder 5"/>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502945" y="1085970"/>
            <a:ext cx="3292330" cy="3709074"/>
          </a:xfrm>
        </p:spPr>
      </p:pic>
      <p:pic>
        <p:nvPicPr>
          <p:cNvPr id="9218" name="Picture 2" descr="5.07-10 G Monofilament Testing: Retractable &amp; Disposable">
            <a:extLst>
              <a:ext uri="{FF2B5EF4-FFF2-40B4-BE49-F238E27FC236}">
                <a16:creationId xmlns:a16="http://schemas.microsoft.com/office/drawing/2014/main" id="{07698974-7A25-6E41-EB66-4D3B41666A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8400" y="1320800"/>
            <a:ext cx="2956559" cy="3261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654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FA493-EAEC-C31B-BF6C-E69BC41DD4B6}"/>
              </a:ext>
            </a:extLst>
          </p:cNvPr>
          <p:cNvSpPr>
            <a:spLocks noGrp="1"/>
          </p:cNvSpPr>
          <p:nvPr>
            <p:ph type="title"/>
          </p:nvPr>
        </p:nvSpPr>
        <p:spPr>
          <a:xfrm>
            <a:off x="245533" y="677333"/>
            <a:ext cx="5181599" cy="1346200"/>
          </a:xfrm>
        </p:spPr>
        <p:txBody>
          <a:bodyPr>
            <a:normAutofit/>
          </a:bodyPr>
          <a:lstStyle/>
          <a:p>
            <a:r>
              <a:rPr lang="en-US" sz="4800" b="1" dirty="0">
                <a:solidFill>
                  <a:srgbClr val="FF0000"/>
                </a:solidFill>
                <a:effectLst>
                  <a:outerShdw blurRad="38100" dist="38100" dir="2700000" algn="tl">
                    <a:srgbClr val="000000">
                      <a:alpha val="43137"/>
                    </a:srgbClr>
                  </a:outerShdw>
                </a:effectLst>
              </a:rPr>
              <a:t>Diabetic neuropathy </a:t>
            </a:r>
          </a:p>
        </p:txBody>
      </p:sp>
      <p:sp>
        <p:nvSpPr>
          <p:cNvPr id="3" name="Picture Placeholder 2">
            <a:extLst>
              <a:ext uri="{FF2B5EF4-FFF2-40B4-BE49-F238E27FC236}">
                <a16:creationId xmlns:a16="http://schemas.microsoft.com/office/drawing/2014/main" id="{7541004A-DD18-D9DE-6099-4C1B7E87CE94}"/>
              </a:ext>
            </a:extLst>
          </p:cNvPr>
          <p:cNvSpPr>
            <a:spLocks noGrp="1"/>
          </p:cNvSpPr>
          <p:nvPr>
            <p:ph type="pic" idx="1"/>
          </p:nvPr>
        </p:nvSpPr>
        <p:spPr/>
      </p:sp>
      <p:sp>
        <p:nvSpPr>
          <p:cNvPr id="5" name="Text Placeholder 4">
            <a:extLst>
              <a:ext uri="{FF2B5EF4-FFF2-40B4-BE49-F238E27FC236}">
                <a16:creationId xmlns:a16="http://schemas.microsoft.com/office/drawing/2014/main" id="{39F1EC15-964F-8C27-003A-151AB1E42BB6}"/>
              </a:ext>
            </a:extLst>
          </p:cNvPr>
          <p:cNvSpPr>
            <a:spLocks noGrp="1"/>
          </p:cNvSpPr>
          <p:nvPr>
            <p:ph type="body" sz="half" idx="2"/>
          </p:nvPr>
        </p:nvSpPr>
        <p:spPr>
          <a:xfrm>
            <a:off x="245534" y="3105834"/>
            <a:ext cx="4707466" cy="1203699"/>
          </a:xfrm>
        </p:spPr>
        <p:txBody>
          <a:bodyPr/>
          <a:lstStyle/>
          <a:p>
            <a:r>
              <a:rPr lang="en-US" sz="2400" dirty="0">
                <a:solidFill>
                  <a:srgbClr val="7030A0"/>
                </a:solidFill>
                <a:effectLst>
                  <a:outerShdw blurRad="38100" dist="38100" dir="2700000" algn="tl">
                    <a:srgbClr val="000000">
                      <a:alpha val="43137"/>
                    </a:srgbClr>
                  </a:outerShdw>
                </a:effectLst>
              </a:rPr>
              <a:t>Dr </a:t>
            </a:r>
            <a:r>
              <a:rPr lang="en-US" sz="2400" dirty="0" err="1">
                <a:solidFill>
                  <a:srgbClr val="7030A0"/>
                </a:solidFill>
                <a:effectLst>
                  <a:outerShdw blurRad="38100" dist="38100" dir="2700000" algn="tl">
                    <a:srgbClr val="000000">
                      <a:alpha val="43137"/>
                    </a:srgbClr>
                  </a:outerShdw>
                </a:effectLst>
              </a:rPr>
              <a:t>sevil</a:t>
            </a:r>
            <a:r>
              <a:rPr lang="en-US" sz="2400" dirty="0">
                <a:solidFill>
                  <a:srgbClr val="7030A0"/>
                </a:solidFill>
                <a:effectLst>
                  <a:outerShdw blurRad="38100" dist="38100" dir="2700000" algn="tl">
                    <a:srgbClr val="000000">
                      <a:alpha val="43137"/>
                    </a:srgbClr>
                  </a:outerShdw>
                </a:effectLst>
              </a:rPr>
              <a:t> </a:t>
            </a:r>
            <a:r>
              <a:rPr lang="en-US" sz="2400" dirty="0" err="1">
                <a:solidFill>
                  <a:srgbClr val="7030A0"/>
                </a:solidFill>
                <a:effectLst>
                  <a:outerShdw blurRad="38100" dist="38100" dir="2700000" algn="tl">
                    <a:srgbClr val="000000">
                      <a:alpha val="43137"/>
                    </a:srgbClr>
                  </a:outerShdw>
                </a:effectLst>
              </a:rPr>
              <a:t>ghaffarzadeh</a:t>
            </a:r>
            <a:r>
              <a:rPr lang="en-US" sz="2400" dirty="0">
                <a:solidFill>
                  <a:srgbClr val="7030A0"/>
                </a:solidFill>
                <a:effectLst>
                  <a:outerShdw blurRad="38100" dist="38100" dir="2700000" algn="tl">
                    <a:srgbClr val="000000">
                      <a:alpha val="43137"/>
                    </a:srgbClr>
                  </a:outerShdw>
                </a:effectLst>
              </a:rPr>
              <a:t> rad</a:t>
            </a:r>
          </a:p>
          <a:p>
            <a:r>
              <a:rPr lang="en-US" sz="2400" dirty="0">
                <a:solidFill>
                  <a:srgbClr val="7030A0"/>
                </a:solidFill>
                <a:effectLst>
                  <a:outerShdw blurRad="38100" dist="38100" dir="2700000" algn="tl">
                    <a:srgbClr val="000000">
                      <a:alpha val="43137"/>
                    </a:srgbClr>
                  </a:outerShdw>
                </a:effectLst>
              </a:rPr>
              <a:t>Assistant professor of endocrinology</a:t>
            </a:r>
            <a:endParaRPr lang="en-US" sz="2400" dirty="0">
              <a:solidFill>
                <a:srgbClr val="7030A0"/>
              </a:solidFill>
            </a:endParaRPr>
          </a:p>
          <a:p>
            <a:endParaRPr lang="en-US" dirty="0"/>
          </a:p>
        </p:txBody>
      </p:sp>
      <p:sp>
        <p:nvSpPr>
          <p:cNvPr id="4" name="TextBox 3">
            <a:extLst>
              <a:ext uri="{FF2B5EF4-FFF2-40B4-BE49-F238E27FC236}">
                <a16:creationId xmlns:a16="http://schemas.microsoft.com/office/drawing/2014/main" id="{235AF734-D0F7-1DD0-8DC5-4870B8872A80}"/>
              </a:ext>
            </a:extLst>
          </p:cNvPr>
          <p:cNvSpPr txBox="1"/>
          <p:nvPr/>
        </p:nvSpPr>
        <p:spPr>
          <a:xfrm>
            <a:off x="2905760" y="3105834"/>
            <a:ext cx="6096000" cy="523220"/>
          </a:xfrm>
          <a:prstGeom prst="rect">
            <a:avLst/>
          </a:prstGeom>
          <a:noFill/>
        </p:spPr>
        <p:txBody>
          <a:bodyPr wrap="square">
            <a:spAutoFit/>
          </a:bodyPr>
          <a:lstStyle/>
          <a:p>
            <a:endParaRPr lang="en-US" sz="2800" dirty="0"/>
          </a:p>
        </p:txBody>
      </p:sp>
      <p:pic>
        <p:nvPicPr>
          <p:cNvPr id="6" name="Picture 5">
            <a:extLst>
              <a:ext uri="{FF2B5EF4-FFF2-40B4-BE49-F238E27FC236}">
                <a16:creationId xmlns:a16="http://schemas.microsoft.com/office/drawing/2014/main" id="{5ADE2A1C-C9DF-65DE-3599-3F9CFE0CA589}"/>
              </a:ext>
            </a:extLst>
          </p:cNvPr>
          <p:cNvPicPr>
            <a:picLocks noChangeAspect="1"/>
          </p:cNvPicPr>
          <p:nvPr/>
        </p:nvPicPr>
        <p:blipFill>
          <a:blip r:embed="rId2"/>
          <a:stretch>
            <a:fillRect/>
          </a:stretch>
        </p:blipFill>
        <p:spPr>
          <a:xfrm>
            <a:off x="5842000" y="309538"/>
            <a:ext cx="4834468" cy="6229397"/>
          </a:xfrm>
          <a:prstGeom prst="rect">
            <a:avLst/>
          </a:prstGeom>
        </p:spPr>
      </p:pic>
    </p:spTree>
    <p:extLst>
      <p:ext uri="{BB962C8B-B14F-4D97-AF65-F5344CB8AC3E}">
        <p14:creationId xmlns:p14="http://schemas.microsoft.com/office/powerpoint/2010/main" val="2056797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etails are in the caption following the image">
            <a:extLst>
              <a:ext uri="{FF2B5EF4-FFF2-40B4-BE49-F238E27FC236}">
                <a16:creationId xmlns:a16="http://schemas.microsoft.com/office/drawing/2014/main" id="{AA6EF937-22C2-5E98-D454-F4D290EBE60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6880" y="93132"/>
            <a:ext cx="11379200" cy="6561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813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993A3-5061-519B-C6E0-015800BA06AF}"/>
              </a:ext>
            </a:extLst>
          </p:cNvPr>
          <p:cNvSpPr>
            <a:spLocks noGrp="1"/>
          </p:cNvSpPr>
          <p:nvPr>
            <p:ph type="title"/>
          </p:nvPr>
        </p:nvSpPr>
        <p:spPr/>
        <p:txBody>
          <a:bodyPr>
            <a:normAutofit fontScale="90000"/>
          </a:bodyPr>
          <a:lstStyle/>
          <a:p>
            <a:br>
              <a:rPr lang="en-US" dirty="0"/>
            </a:br>
            <a:r>
              <a:rPr lang="en-US" sz="4400" b="1" i="0" dirty="0">
                <a:solidFill>
                  <a:srgbClr val="FF0000"/>
                </a:solidFill>
                <a:effectLst>
                  <a:outerShdw blurRad="38100" dist="38100" dir="2700000" algn="tl">
                    <a:srgbClr val="000000">
                      <a:alpha val="43137"/>
                    </a:srgbClr>
                  </a:outerShdw>
                </a:effectLst>
                <a:latin typeface="CharisSIL-Bold"/>
              </a:rPr>
              <a:t>Skin and joint signs</a:t>
            </a:r>
            <a:br>
              <a:rPr lang="en-US" dirty="0"/>
            </a:br>
            <a:endParaRPr lang="en-US" dirty="0"/>
          </a:p>
        </p:txBody>
      </p:sp>
      <p:sp>
        <p:nvSpPr>
          <p:cNvPr id="3" name="Content Placeholder 2">
            <a:extLst>
              <a:ext uri="{FF2B5EF4-FFF2-40B4-BE49-F238E27FC236}">
                <a16:creationId xmlns:a16="http://schemas.microsoft.com/office/drawing/2014/main" id="{D4DDEC8F-3167-7807-D203-5B4961A54888}"/>
              </a:ext>
            </a:extLst>
          </p:cNvPr>
          <p:cNvSpPr>
            <a:spLocks noGrp="1"/>
          </p:cNvSpPr>
          <p:nvPr>
            <p:ph idx="1"/>
          </p:nvPr>
        </p:nvSpPr>
        <p:spPr>
          <a:xfrm>
            <a:off x="838200" y="1608667"/>
            <a:ext cx="10515600" cy="4884208"/>
          </a:xfrm>
        </p:spPr>
        <p:txBody>
          <a:bodyPr>
            <a:normAutofit fontScale="92500" lnSpcReduction="10000"/>
          </a:bodyPr>
          <a:lstStyle/>
          <a:p>
            <a:pPr marL="0" indent="0">
              <a:buNone/>
            </a:pPr>
            <a:r>
              <a:rPr lang="en-US" sz="2800" b="0" i="0" dirty="0">
                <a:solidFill>
                  <a:srgbClr val="000000"/>
                </a:solidFill>
                <a:effectLst/>
                <a:latin typeface="CharisSIL"/>
              </a:rPr>
              <a:t>Progressive loss of protective sensation predisposes to </a:t>
            </a:r>
            <a:r>
              <a:rPr lang="en-US" sz="2800" b="0" i="0" dirty="0">
                <a:solidFill>
                  <a:srgbClr val="0070C0"/>
                </a:solidFill>
                <a:effectLst/>
                <a:latin typeface="CharisSIL"/>
              </a:rPr>
              <a:t>ulcer formation </a:t>
            </a:r>
            <a:r>
              <a:rPr lang="en-US" sz="2800" b="0" i="0" dirty="0">
                <a:solidFill>
                  <a:srgbClr val="000000"/>
                </a:solidFill>
                <a:effectLst/>
                <a:latin typeface="CharisSIL"/>
              </a:rPr>
              <a:t>.</a:t>
            </a:r>
          </a:p>
          <a:p>
            <a:pPr marL="0" indent="0">
              <a:buNone/>
            </a:pPr>
            <a:r>
              <a:rPr lang="en-US" sz="2800" b="0" i="0" dirty="0">
                <a:solidFill>
                  <a:srgbClr val="000000"/>
                </a:solidFill>
                <a:effectLst/>
                <a:latin typeface="CharisSIL"/>
              </a:rPr>
              <a:t>Foot ulcers are usually classified into two groups: </a:t>
            </a:r>
          </a:p>
          <a:p>
            <a:pPr marL="0" indent="0">
              <a:buNone/>
            </a:pPr>
            <a:r>
              <a:rPr lang="en-US" sz="2800" b="0" i="0" dirty="0">
                <a:solidFill>
                  <a:srgbClr val="0070C0"/>
                </a:solidFill>
                <a:effectLst/>
                <a:latin typeface="CharisSIL"/>
              </a:rPr>
              <a:t>Acute</a:t>
            </a:r>
            <a:r>
              <a:rPr lang="en-US" dirty="0">
                <a:solidFill>
                  <a:srgbClr val="0070C0"/>
                </a:solidFill>
                <a:latin typeface="CharisSIL"/>
              </a:rPr>
              <a:t> </a:t>
            </a:r>
            <a:r>
              <a:rPr lang="en-US" sz="2800" b="0" i="0" dirty="0">
                <a:solidFill>
                  <a:srgbClr val="0070C0"/>
                </a:solidFill>
                <a:effectLst/>
                <a:latin typeface="CharisSIL"/>
              </a:rPr>
              <a:t>ulcers</a:t>
            </a:r>
          </a:p>
          <a:p>
            <a:pPr marL="0" indent="0">
              <a:buNone/>
            </a:pPr>
            <a:r>
              <a:rPr lang="en-US" sz="2800" b="0" i="0" dirty="0">
                <a:solidFill>
                  <a:srgbClr val="0070C0"/>
                </a:solidFill>
                <a:effectLst/>
                <a:latin typeface="CharisSIL"/>
              </a:rPr>
              <a:t>Chronic ulceration </a:t>
            </a:r>
            <a:r>
              <a:rPr lang="en-US" sz="2800" b="0" i="0" dirty="0">
                <a:solidFill>
                  <a:srgbClr val="000000"/>
                </a:solidFill>
                <a:effectLst/>
                <a:latin typeface="CharisSIL"/>
              </a:rPr>
              <a:t>is multifactorial</a:t>
            </a:r>
            <a:endParaRPr lang="fa-IR" sz="2800" b="0" i="0" dirty="0">
              <a:solidFill>
                <a:srgbClr val="000000"/>
              </a:solidFill>
              <a:effectLst/>
              <a:latin typeface="CharisSIL"/>
            </a:endParaRPr>
          </a:p>
          <a:p>
            <a:pPr marL="0" indent="0">
              <a:buNone/>
            </a:pPr>
            <a:r>
              <a:rPr lang="en-US" sz="2800" b="0" i="0" dirty="0">
                <a:solidFill>
                  <a:srgbClr val="000000"/>
                </a:solidFill>
                <a:effectLst/>
                <a:latin typeface="CharisSIL"/>
              </a:rPr>
              <a:t>a combination of diabetic </a:t>
            </a:r>
            <a:r>
              <a:rPr lang="en-US" sz="2800" b="0" i="0" dirty="0">
                <a:solidFill>
                  <a:srgbClr val="800080"/>
                </a:solidFill>
                <a:effectLst/>
                <a:latin typeface="CharisSIL"/>
              </a:rPr>
              <a:t>polyneuropathy</a:t>
            </a:r>
            <a:r>
              <a:rPr lang="en-US" sz="2800" b="0" i="0" dirty="0">
                <a:solidFill>
                  <a:srgbClr val="000000"/>
                </a:solidFill>
                <a:effectLst/>
                <a:latin typeface="CharisSIL"/>
              </a:rPr>
              <a:t> (with decreased pain sensation), </a:t>
            </a:r>
            <a:r>
              <a:rPr lang="en-US" sz="2800" b="0" i="0" dirty="0">
                <a:solidFill>
                  <a:srgbClr val="800080"/>
                </a:solidFill>
                <a:effectLst/>
                <a:latin typeface="CharisSIL"/>
              </a:rPr>
              <a:t>autonomic</a:t>
            </a:r>
            <a:r>
              <a:rPr lang="en-US" sz="2800" b="0" i="0" dirty="0">
                <a:solidFill>
                  <a:srgbClr val="000000"/>
                </a:solidFill>
                <a:effectLst/>
                <a:latin typeface="CharisSIL"/>
              </a:rPr>
              <a:t> </a:t>
            </a:r>
            <a:r>
              <a:rPr lang="en-US" sz="2800" b="0" i="0" dirty="0">
                <a:solidFill>
                  <a:srgbClr val="800080"/>
                </a:solidFill>
                <a:effectLst/>
                <a:latin typeface="CharisSIL"/>
              </a:rPr>
              <a:t>dysfunction</a:t>
            </a:r>
            <a:r>
              <a:rPr lang="en-US" sz="2800" b="0" i="0" dirty="0">
                <a:solidFill>
                  <a:srgbClr val="000000"/>
                </a:solidFill>
                <a:effectLst/>
                <a:latin typeface="CharisSIL"/>
              </a:rPr>
              <a:t>, and </a:t>
            </a:r>
            <a:r>
              <a:rPr lang="en-US" sz="2800" b="0" i="0" dirty="0">
                <a:solidFill>
                  <a:srgbClr val="800080"/>
                </a:solidFill>
                <a:effectLst/>
                <a:latin typeface="CharisSIL"/>
              </a:rPr>
              <a:t>vascular insufficiency</a:t>
            </a:r>
            <a:r>
              <a:rPr lang="en-US" sz="2800" b="0" i="0" dirty="0">
                <a:solidFill>
                  <a:srgbClr val="000000"/>
                </a:solidFill>
                <a:effectLst/>
                <a:latin typeface="CharisSIL"/>
              </a:rPr>
              <a:t>. </a:t>
            </a:r>
          </a:p>
          <a:p>
            <a:pPr marL="0" indent="0">
              <a:buNone/>
            </a:pPr>
            <a:r>
              <a:rPr lang="en-US" sz="2800" b="0" i="0" dirty="0">
                <a:solidFill>
                  <a:srgbClr val="000000"/>
                </a:solidFill>
                <a:effectLst>
                  <a:outerShdw blurRad="38100" dist="38100" dir="2700000" algn="tl">
                    <a:srgbClr val="000000">
                      <a:alpha val="43137"/>
                    </a:srgbClr>
                  </a:outerShdw>
                </a:effectLst>
                <a:latin typeface="CharisSIL"/>
              </a:rPr>
              <a:t>Distal motor axonal </a:t>
            </a:r>
            <a:r>
              <a:rPr lang="en-US" sz="2800" b="0" i="0" dirty="0">
                <a:solidFill>
                  <a:srgbClr val="000000"/>
                </a:solidFill>
                <a:effectLst/>
                <a:latin typeface="CharisSIL"/>
              </a:rPr>
              <a:t>loss results in </a:t>
            </a:r>
            <a:r>
              <a:rPr lang="en-US" sz="2800" b="0" i="0" dirty="0">
                <a:solidFill>
                  <a:srgbClr val="0070C0"/>
                </a:solidFill>
                <a:effectLst>
                  <a:outerShdw blurRad="38100" dist="38100" dir="2700000" algn="tl">
                    <a:srgbClr val="000000">
                      <a:alpha val="43137"/>
                    </a:srgbClr>
                  </a:outerShdw>
                </a:effectLst>
                <a:latin typeface="CharisSIL"/>
              </a:rPr>
              <a:t>atrophy of intrinsic foot muscles </a:t>
            </a:r>
            <a:r>
              <a:rPr lang="en-US" sz="2800" b="0" i="0" dirty="0">
                <a:solidFill>
                  <a:srgbClr val="000000"/>
                </a:solidFill>
                <a:effectLst/>
                <a:latin typeface="CharisSIL"/>
              </a:rPr>
              <a:t>and an </a:t>
            </a:r>
            <a:r>
              <a:rPr lang="en-US" sz="2800" b="0" i="0" dirty="0">
                <a:solidFill>
                  <a:srgbClr val="000000"/>
                </a:solidFill>
                <a:effectLst>
                  <a:outerShdw blurRad="38100" dist="38100" dir="2700000" algn="tl">
                    <a:srgbClr val="000000">
                      <a:alpha val="43137"/>
                    </a:srgbClr>
                  </a:outerShdw>
                </a:effectLst>
                <a:latin typeface="CharisSIL"/>
              </a:rPr>
              <a:t>imbalance between strength in toe extensors and flexors</a:t>
            </a:r>
            <a:r>
              <a:rPr lang="en-US" sz="2800" b="0" i="0" dirty="0">
                <a:solidFill>
                  <a:srgbClr val="000000"/>
                </a:solidFill>
                <a:effectLst/>
                <a:latin typeface="CharisSIL"/>
              </a:rPr>
              <a:t>. This ultimately leads to chronic metatarsal-phalangeal flexion (claw-toe deformity) which shifts weight to the metatarsal heads .This weight shift results in formation of calluses that can fissure, become infected and ulcerate. </a:t>
            </a:r>
            <a:br>
              <a:rPr lang="en-US" dirty="0"/>
            </a:br>
            <a:endParaRPr lang="en-US" dirty="0"/>
          </a:p>
        </p:txBody>
      </p:sp>
    </p:spTree>
    <p:extLst>
      <p:ext uri="{BB962C8B-B14F-4D97-AF65-F5344CB8AC3E}">
        <p14:creationId xmlns:p14="http://schemas.microsoft.com/office/powerpoint/2010/main" val="1924391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3" y="940158"/>
            <a:ext cx="8724244" cy="4430331"/>
          </a:xfrm>
        </p:spPr>
      </p:pic>
    </p:spTree>
    <p:extLst>
      <p:ext uri="{BB962C8B-B14F-4D97-AF65-F5344CB8AC3E}">
        <p14:creationId xmlns:p14="http://schemas.microsoft.com/office/powerpoint/2010/main" val="1743335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703F2-9627-6DE5-7294-26DBFA3D137C}"/>
              </a:ext>
            </a:extLst>
          </p:cNvPr>
          <p:cNvSpPr>
            <a:spLocks noGrp="1"/>
          </p:cNvSpPr>
          <p:nvPr>
            <p:ph type="title"/>
          </p:nvPr>
        </p:nvSpPr>
        <p:spPr>
          <a:xfrm>
            <a:off x="414866" y="225214"/>
            <a:ext cx="10515600" cy="943187"/>
          </a:xfrm>
        </p:spPr>
        <p:txBody>
          <a:bodyPr>
            <a:normAutofit fontScale="90000"/>
          </a:bodyPr>
          <a:lstStyle/>
          <a:p>
            <a:r>
              <a:rPr lang="en-US" sz="4400" b="1" i="0" dirty="0">
                <a:solidFill>
                  <a:srgbClr val="FF0000"/>
                </a:solidFill>
                <a:effectLst>
                  <a:outerShdw blurRad="38100" dist="38100" dir="2700000" algn="tl">
                    <a:srgbClr val="000000">
                      <a:alpha val="43137"/>
                    </a:srgbClr>
                  </a:outerShdw>
                </a:effectLst>
                <a:latin typeface="CharisSIL-Bold"/>
              </a:rPr>
              <a:t>Who should be screened</a:t>
            </a:r>
            <a:r>
              <a:rPr lang="en-US" sz="4400" b="1" i="0" dirty="0">
                <a:solidFill>
                  <a:srgbClr val="FF0000"/>
                </a:solidFill>
                <a:effectLst/>
                <a:latin typeface="CharisSIL-Bold"/>
              </a:rPr>
              <a:t>?</a:t>
            </a:r>
            <a:r>
              <a:rPr lang="en-US" dirty="0">
                <a:solidFill>
                  <a:srgbClr val="FF0000"/>
                </a:solidFill>
              </a:rPr>
              <a:t> </a:t>
            </a:r>
            <a:br>
              <a:rPr lang="en-US" dirty="0"/>
            </a:br>
            <a:endParaRPr lang="en-US" dirty="0"/>
          </a:p>
        </p:txBody>
      </p:sp>
      <p:sp>
        <p:nvSpPr>
          <p:cNvPr id="3" name="Content Placeholder 2">
            <a:extLst>
              <a:ext uri="{FF2B5EF4-FFF2-40B4-BE49-F238E27FC236}">
                <a16:creationId xmlns:a16="http://schemas.microsoft.com/office/drawing/2014/main" id="{736648AD-C47E-315C-3C0D-9AE85EA202BB}"/>
              </a:ext>
            </a:extLst>
          </p:cNvPr>
          <p:cNvSpPr>
            <a:spLocks noGrp="1"/>
          </p:cNvSpPr>
          <p:nvPr>
            <p:ph idx="1"/>
          </p:nvPr>
        </p:nvSpPr>
        <p:spPr>
          <a:xfrm>
            <a:off x="213360" y="1524000"/>
            <a:ext cx="11785600" cy="5252720"/>
          </a:xfrm>
        </p:spPr>
        <p:txBody>
          <a:bodyPr/>
          <a:lstStyle/>
          <a:p>
            <a:r>
              <a:rPr lang="en-US" sz="2800" b="1" i="0" dirty="0">
                <a:solidFill>
                  <a:srgbClr val="0070C0"/>
                </a:solidFill>
                <a:effectLst/>
                <a:latin typeface="CharisSIL"/>
              </a:rPr>
              <a:t>All</a:t>
            </a:r>
            <a:r>
              <a:rPr lang="en-US" sz="2800" b="0" i="0" dirty="0">
                <a:solidFill>
                  <a:srgbClr val="000000"/>
                </a:solidFill>
                <a:effectLst/>
                <a:latin typeface="CharisSIL"/>
              </a:rPr>
              <a:t> patients with diabetes should be screened for polyneuropathy </a:t>
            </a:r>
            <a:r>
              <a:rPr lang="en-US" sz="2800" b="0" i="0" dirty="0">
                <a:solidFill>
                  <a:srgbClr val="800080"/>
                </a:solidFill>
                <a:effectLst/>
                <a:latin typeface="CharisSIL"/>
              </a:rPr>
              <a:t>at the time of diagnosis of type 2 </a:t>
            </a:r>
            <a:r>
              <a:rPr lang="en-US" sz="2800" b="0" i="0" dirty="0">
                <a:solidFill>
                  <a:srgbClr val="000000"/>
                </a:solidFill>
                <a:effectLst/>
                <a:latin typeface="CharisSIL"/>
              </a:rPr>
              <a:t>diabetes and </a:t>
            </a:r>
            <a:r>
              <a:rPr lang="en-US" sz="2800" b="0" i="0" dirty="0">
                <a:solidFill>
                  <a:srgbClr val="800080"/>
                </a:solidFill>
                <a:effectLst/>
                <a:latin typeface="CharisSIL"/>
              </a:rPr>
              <a:t>five years after </a:t>
            </a:r>
            <a:r>
              <a:rPr lang="en-US" sz="2800" b="0" i="0" dirty="0">
                <a:solidFill>
                  <a:srgbClr val="000000"/>
                </a:solidFill>
                <a:effectLst/>
                <a:latin typeface="CharisSIL"/>
              </a:rPr>
              <a:t>the diagnosis of </a:t>
            </a:r>
            <a:r>
              <a:rPr lang="en-US" sz="2800" b="0" i="0" dirty="0">
                <a:solidFill>
                  <a:srgbClr val="800080"/>
                </a:solidFill>
                <a:effectLst/>
                <a:latin typeface="CharisSIL"/>
              </a:rPr>
              <a:t>type 1 </a:t>
            </a:r>
            <a:r>
              <a:rPr lang="en-US" sz="2800" b="0" i="0" dirty="0">
                <a:solidFill>
                  <a:srgbClr val="000000"/>
                </a:solidFill>
                <a:effectLst/>
                <a:latin typeface="CharisSIL"/>
              </a:rPr>
              <a:t>diabetes .</a:t>
            </a:r>
            <a:endParaRPr lang="en-US" sz="2800" b="0" i="0" dirty="0">
              <a:solidFill>
                <a:srgbClr val="000000"/>
              </a:solidFill>
              <a:effectLst/>
              <a:latin typeface="NotoSansSymbols-Regular-Subsetted"/>
            </a:endParaRPr>
          </a:p>
          <a:p>
            <a:r>
              <a:rPr lang="en-US" sz="2800" b="0" i="0" dirty="0">
                <a:solidFill>
                  <a:srgbClr val="000000"/>
                </a:solidFill>
                <a:effectLst/>
                <a:latin typeface="CharisSIL"/>
              </a:rPr>
              <a:t>Patients with prediabetes who have symptoms of polyneuropathy should also be screened after initial screening</a:t>
            </a:r>
          </a:p>
          <a:p>
            <a:r>
              <a:rPr lang="en-US" sz="2800" b="0" i="0" dirty="0">
                <a:solidFill>
                  <a:srgbClr val="000000"/>
                </a:solidFill>
                <a:effectLst/>
                <a:latin typeface="CharisSIL"/>
              </a:rPr>
              <a:t>All patients with type 2 or type 1 diabetes who do not have polyneuropathy should be screened at least </a:t>
            </a:r>
            <a:r>
              <a:rPr lang="en-US" sz="2800" b="0" i="0" dirty="0">
                <a:solidFill>
                  <a:srgbClr val="0070C0"/>
                </a:solidFill>
                <a:effectLst/>
                <a:latin typeface="CharisSIL"/>
              </a:rPr>
              <a:t>annually</a:t>
            </a:r>
            <a:r>
              <a:rPr lang="en-US" sz="2800" b="0" i="0" dirty="0">
                <a:solidFill>
                  <a:srgbClr val="000000"/>
                </a:solidFill>
                <a:effectLst/>
                <a:latin typeface="CharisSIL"/>
              </a:rPr>
              <a:t> for the development of neuropathy</a:t>
            </a:r>
            <a:endParaRPr lang="en-US" dirty="0"/>
          </a:p>
        </p:txBody>
      </p:sp>
    </p:spTree>
    <p:extLst>
      <p:ext uri="{BB962C8B-B14F-4D97-AF65-F5344CB8AC3E}">
        <p14:creationId xmlns:p14="http://schemas.microsoft.com/office/powerpoint/2010/main" val="498638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1FFB0-1EEF-D8F0-FA99-45CFF4C5224A}"/>
              </a:ext>
            </a:extLst>
          </p:cNvPr>
          <p:cNvSpPr>
            <a:spLocks noGrp="1"/>
          </p:cNvSpPr>
          <p:nvPr>
            <p:ph type="title"/>
          </p:nvPr>
        </p:nvSpPr>
        <p:spPr>
          <a:xfrm>
            <a:off x="558800" y="1"/>
            <a:ext cx="10795000" cy="575732"/>
          </a:xfrm>
        </p:spPr>
        <p:txBody>
          <a:bodyPr/>
          <a:lstStyle/>
          <a:p>
            <a:r>
              <a:rPr kumimoji="0" 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Light" panose="020F0302020204030204"/>
                <a:ea typeface="+mj-ea"/>
                <a:cs typeface="+mj-cs"/>
              </a:rPr>
              <a:t>Risk classification based on the comprehensive foot examination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75281413"/>
              </p:ext>
            </p:extLst>
          </p:nvPr>
        </p:nvGraphicFramePr>
        <p:xfrm>
          <a:off x="558800" y="575733"/>
          <a:ext cx="11074400" cy="6070133"/>
        </p:xfrm>
        <a:graphic>
          <a:graphicData uri="http://schemas.openxmlformats.org/drawingml/2006/table">
            <a:tbl>
              <a:tblPr/>
              <a:tblGrid>
                <a:gridCol w="2768600">
                  <a:extLst>
                    <a:ext uri="{9D8B030D-6E8A-4147-A177-3AD203B41FA5}">
                      <a16:colId xmlns:a16="http://schemas.microsoft.com/office/drawing/2014/main" val="20000"/>
                    </a:ext>
                  </a:extLst>
                </a:gridCol>
                <a:gridCol w="2768600">
                  <a:extLst>
                    <a:ext uri="{9D8B030D-6E8A-4147-A177-3AD203B41FA5}">
                      <a16:colId xmlns:a16="http://schemas.microsoft.com/office/drawing/2014/main" val="20001"/>
                    </a:ext>
                  </a:extLst>
                </a:gridCol>
                <a:gridCol w="2768600">
                  <a:extLst>
                    <a:ext uri="{9D8B030D-6E8A-4147-A177-3AD203B41FA5}">
                      <a16:colId xmlns:a16="http://schemas.microsoft.com/office/drawing/2014/main" val="20002"/>
                    </a:ext>
                  </a:extLst>
                </a:gridCol>
                <a:gridCol w="2768600">
                  <a:extLst>
                    <a:ext uri="{9D8B030D-6E8A-4147-A177-3AD203B41FA5}">
                      <a16:colId xmlns:a16="http://schemas.microsoft.com/office/drawing/2014/main" val="20003"/>
                    </a:ext>
                  </a:extLst>
                </a:gridCol>
              </a:tblGrid>
              <a:tr h="439795">
                <a:tc>
                  <a:txBody>
                    <a:bodyPr/>
                    <a:lstStyle/>
                    <a:p>
                      <a:pPr algn="l" fontAlgn="t"/>
                      <a:r>
                        <a:rPr lang="en-US" sz="2000" b="1" dirty="0">
                          <a:solidFill>
                            <a:srgbClr val="FF0000"/>
                          </a:solidFill>
                          <a:effectLst/>
                        </a:rPr>
                        <a:t>Category</a:t>
                      </a:r>
                    </a:p>
                  </a:txBody>
                  <a:tcPr marL="44743" marR="44743" marT="22371" marB="22371">
                    <a:lnL>
                      <a:noFill/>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accent5">
                        <a:lumMod val="20000"/>
                        <a:lumOff val="80000"/>
                        <a:alpha val="71000"/>
                      </a:schemeClr>
                    </a:solidFill>
                  </a:tcPr>
                </a:tc>
                <a:tc>
                  <a:txBody>
                    <a:bodyPr/>
                    <a:lstStyle/>
                    <a:p>
                      <a:pPr algn="l" fontAlgn="t"/>
                      <a:r>
                        <a:rPr lang="en-US" sz="2000" b="1">
                          <a:solidFill>
                            <a:srgbClr val="FF0000"/>
                          </a:solidFill>
                          <a:effectLst/>
                        </a:rPr>
                        <a:t>Ulcer Risk</a:t>
                      </a:r>
                    </a:p>
                  </a:txBody>
                  <a:tcPr marL="44743" marR="44743" marT="22371" marB="22371">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accent5">
                        <a:lumMod val="20000"/>
                        <a:lumOff val="80000"/>
                        <a:alpha val="71000"/>
                      </a:schemeClr>
                    </a:solidFill>
                  </a:tcPr>
                </a:tc>
                <a:tc>
                  <a:txBody>
                    <a:bodyPr/>
                    <a:lstStyle/>
                    <a:p>
                      <a:pPr algn="l" fontAlgn="t"/>
                      <a:r>
                        <a:rPr lang="en-US" sz="2000" b="1">
                          <a:solidFill>
                            <a:srgbClr val="FF0000"/>
                          </a:solidFill>
                          <a:effectLst/>
                        </a:rPr>
                        <a:t>Characteristics</a:t>
                      </a:r>
                    </a:p>
                  </a:txBody>
                  <a:tcPr marL="44743" marR="44743" marT="22371" marB="22371">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accent5">
                        <a:lumMod val="20000"/>
                        <a:lumOff val="80000"/>
                        <a:alpha val="71000"/>
                      </a:schemeClr>
                    </a:solidFill>
                  </a:tcPr>
                </a:tc>
                <a:tc>
                  <a:txBody>
                    <a:bodyPr/>
                    <a:lstStyle/>
                    <a:p>
                      <a:pPr algn="l" fontAlgn="t"/>
                      <a:r>
                        <a:rPr lang="en-US" sz="2000" b="1" dirty="0">
                          <a:solidFill>
                            <a:srgbClr val="FF0000"/>
                          </a:solidFill>
                          <a:effectLst/>
                        </a:rPr>
                        <a:t>Frequency</a:t>
                      </a:r>
                    </a:p>
                  </a:txBody>
                  <a:tcPr marL="44743" marR="44743" marT="22371" marB="22371">
                    <a:lnL w="9525" cap="flat" cmpd="sng" algn="ctr">
                      <a:solidFill>
                        <a:srgbClr val="9E9E9E"/>
                      </a:solidFill>
                      <a:prstDash val="solid"/>
                      <a:round/>
                      <a:headEnd type="none" w="med" len="med"/>
                      <a:tailEnd type="none" w="med" len="med"/>
                    </a:lnL>
                    <a:lnR>
                      <a:noFill/>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accent5">
                        <a:lumMod val="20000"/>
                        <a:lumOff val="80000"/>
                        <a:alpha val="71000"/>
                      </a:schemeClr>
                    </a:solidFill>
                  </a:tcPr>
                </a:tc>
                <a:extLst>
                  <a:ext uri="{0D108BD9-81ED-4DB2-BD59-A6C34878D82A}">
                    <a16:rowId xmlns:a16="http://schemas.microsoft.com/office/drawing/2014/main" val="10000"/>
                  </a:ext>
                </a:extLst>
              </a:tr>
              <a:tr h="430041">
                <a:tc>
                  <a:txBody>
                    <a:bodyPr/>
                    <a:lstStyle/>
                    <a:p>
                      <a:pPr algn="l" fontAlgn="t"/>
                      <a:r>
                        <a:rPr lang="en-US" sz="2400" b="1" dirty="0">
                          <a:solidFill>
                            <a:schemeClr val="tx1">
                              <a:lumMod val="95000"/>
                              <a:lumOff val="5000"/>
                            </a:schemeClr>
                          </a:solidFill>
                          <a:effectLst/>
                        </a:rPr>
                        <a:t>0</a:t>
                      </a:r>
                    </a:p>
                  </a:txBody>
                  <a:tcPr marL="55928" marR="55928" marT="55928" marB="22371">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accent5">
                        <a:lumMod val="20000"/>
                        <a:lumOff val="80000"/>
                        <a:alpha val="71000"/>
                      </a:schemeClr>
                    </a:solidFill>
                  </a:tcPr>
                </a:tc>
                <a:tc>
                  <a:txBody>
                    <a:bodyPr/>
                    <a:lstStyle/>
                    <a:p>
                      <a:pPr algn="l" fontAlgn="t"/>
                      <a:r>
                        <a:rPr lang="en-US" sz="2800" b="1" dirty="0">
                          <a:solidFill>
                            <a:srgbClr val="00B050"/>
                          </a:solidFill>
                          <a:effectLst/>
                        </a:rPr>
                        <a:t>Very low</a:t>
                      </a:r>
                    </a:p>
                  </a:txBody>
                  <a:tcPr marL="55928" marR="55928" marT="55928" marB="22371">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accent5">
                        <a:lumMod val="20000"/>
                        <a:lumOff val="80000"/>
                        <a:alpha val="71000"/>
                      </a:schemeClr>
                    </a:solidFill>
                  </a:tcPr>
                </a:tc>
                <a:tc>
                  <a:txBody>
                    <a:bodyPr/>
                    <a:lstStyle/>
                    <a:p>
                      <a:pPr algn="l" fontAlgn="t"/>
                      <a:r>
                        <a:rPr lang="en-US" sz="2000" b="1">
                          <a:effectLst/>
                        </a:rPr>
                        <a:t>No LOPS and No PAD</a:t>
                      </a:r>
                    </a:p>
                  </a:txBody>
                  <a:tcPr marL="55928" marR="55928" marT="55928" marB="22371">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accent5">
                        <a:lumMod val="20000"/>
                        <a:lumOff val="80000"/>
                        <a:alpha val="71000"/>
                      </a:schemeClr>
                    </a:solidFill>
                  </a:tcPr>
                </a:tc>
                <a:tc>
                  <a:txBody>
                    <a:bodyPr/>
                    <a:lstStyle/>
                    <a:p>
                      <a:pPr marL="0" algn="l" defTabSz="914400" rtl="0" eaLnBrk="1" fontAlgn="t" latinLnBrk="0" hangingPunct="1"/>
                      <a:r>
                        <a:rPr lang="en-US" sz="2400" b="1" kern="1200" dirty="0">
                          <a:solidFill>
                            <a:srgbClr val="00B050"/>
                          </a:solidFill>
                          <a:effectLst/>
                          <a:latin typeface="+mn-lt"/>
                          <a:ea typeface="+mn-ea"/>
                          <a:cs typeface="+mn-cs"/>
                        </a:rPr>
                        <a:t>Once a year</a:t>
                      </a:r>
                    </a:p>
                  </a:txBody>
                  <a:tcPr marL="55928" marR="55928" marT="55928" marB="22371">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accent5">
                        <a:lumMod val="20000"/>
                        <a:lumOff val="80000"/>
                        <a:alpha val="71000"/>
                      </a:schemeClr>
                    </a:solidFill>
                  </a:tcPr>
                </a:tc>
                <a:extLst>
                  <a:ext uri="{0D108BD9-81ED-4DB2-BD59-A6C34878D82A}">
                    <a16:rowId xmlns:a16="http://schemas.microsoft.com/office/drawing/2014/main" val="10001"/>
                  </a:ext>
                </a:extLst>
              </a:tr>
              <a:tr h="714121">
                <a:tc>
                  <a:txBody>
                    <a:bodyPr/>
                    <a:lstStyle/>
                    <a:p>
                      <a:pPr algn="l" fontAlgn="t"/>
                      <a:r>
                        <a:rPr lang="en-US" sz="2400" b="1" dirty="0">
                          <a:solidFill>
                            <a:schemeClr val="tx1">
                              <a:lumMod val="95000"/>
                              <a:lumOff val="5000"/>
                            </a:schemeClr>
                          </a:solidFill>
                          <a:effectLst/>
                        </a:rPr>
                        <a:t>1</a:t>
                      </a:r>
                    </a:p>
                  </a:txBody>
                  <a:tcPr marL="55928" marR="55928" marT="55928" marB="22371">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accent5">
                        <a:lumMod val="20000"/>
                        <a:lumOff val="80000"/>
                        <a:alpha val="71000"/>
                      </a:schemeClr>
                    </a:solidFill>
                  </a:tcPr>
                </a:tc>
                <a:tc>
                  <a:txBody>
                    <a:bodyPr/>
                    <a:lstStyle/>
                    <a:p>
                      <a:pPr algn="l" fontAlgn="t"/>
                      <a:r>
                        <a:rPr lang="en-US" sz="2800" b="1" dirty="0">
                          <a:solidFill>
                            <a:srgbClr val="FFFF00"/>
                          </a:solidFill>
                          <a:effectLst/>
                        </a:rPr>
                        <a:t>Low</a:t>
                      </a:r>
                    </a:p>
                  </a:txBody>
                  <a:tcPr marL="55928" marR="55928" marT="55928" marB="22371">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accent5">
                        <a:lumMod val="20000"/>
                        <a:lumOff val="80000"/>
                        <a:alpha val="71000"/>
                      </a:schemeClr>
                    </a:solidFill>
                  </a:tcPr>
                </a:tc>
                <a:tc>
                  <a:txBody>
                    <a:bodyPr/>
                    <a:lstStyle/>
                    <a:p>
                      <a:pPr algn="l" fontAlgn="t"/>
                      <a:r>
                        <a:rPr lang="en-US" sz="2000" b="1">
                          <a:effectLst/>
                        </a:rPr>
                        <a:t>LOPS or PAD</a:t>
                      </a:r>
                    </a:p>
                  </a:txBody>
                  <a:tcPr marL="55928" marR="55928" marT="55928" marB="22371">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accent5">
                        <a:lumMod val="20000"/>
                        <a:lumOff val="80000"/>
                        <a:alpha val="71000"/>
                      </a:schemeClr>
                    </a:solidFill>
                  </a:tcPr>
                </a:tc>
                <a:tc>
                  <a:txBody>
                    <a:bodyPr/>
                    <a:lstStyle/>
                    <a:p>
                      <a:pPr algn="l" fontAlgn="t"/>
                      <a:r>
                        <a:rPr lang="en-US" sz="2000" b="1" dirty="0">
                          <a:effectLst/>
                        </a:rPr>
                        <a:t>Once every </a:t>
                      </a:r>
                      <a:r>
                        <a:rPr lang="en-US" sz="2000" b="1" kern="1200" dirty="0">
                          <a:solidFill>
                            <a:srgbClr val="FFFF00"/>
                          </a:solidFill>
                          <a:effectLst/>
                          <a:latin typeface="+mn-lt"/>
                          <a:ea typeface="+mn-ea"/>
                          <a:cs typeface="+mn-cs"/>
                        </a:rPr>
                        <a:t>6-12 </a:t>
                      </a:r>
                      <a:r>
                        <a:rPr lang="en-US" sz="2000" b="1" dirty="0">
                          <a:effectLst/>
                        </a:rPr>
                        <a:t>months</a:t>
                      </a:r>
                    </a:p>
                  </a:txBody>
                  <a:tcPr marL="55928" marR="55928" marT="55928" marB="22371">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accent5">
                        <a:lumMod val="20000"/>
                        <a:lumOff val="80000"/>
                        <a:alpha val="71000"/>
                      </a:schemeClr>
                    </a:solidFill>
                  </a:tcPr>
                </a:tc>
                <a:extLst>
                  <a:ext uri="{0D108BD9-81ED-4DB2-BD59-A6C34878D82A}">
                    <a16:rowId xmlns:a16="http://schemas.microsoft.com/office/drawing/2014/main" val="10002"/>
                  </a:ext>
                </a:extLst>
              </a:tr>
              <a:tr h="1346957">
                <a:tc>
                  <a:txBody>
                    <a:bodyPr/>
                    <a:lstStyle/>
                    <a:p>
                      <a:pPr algn="l" fontAlgn="t"/>
                      <a:r>
                        <a:rPr lang="en-US" sz="2400" b="1" dirty="0">
                          <a:effectLst/>
                        </a:rPr>
                        <a:t>2</a:t>
                      </a:r>
                    </a:p>
                  </a:txBody>
                  <a:tcPr marL="55928" marR="55928" marT="55928" marB="22371">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accent5">
                        <a:lumMod val="20000"/>
                        <a:lumOff val="80000"/>
                        <a:alpha val="71000"/>
                      </a:schemeClr>
                    </a:solidFill>
                  </a:tcPr>
                </a:tc>
                <a:tc>
                  <a:txBody>
                    <a:bodyPr/>
                    <a:lstStyle/>
                    <a:p>
                      <a:pPr algn="l" fontAlgn="t"/>
                      <a:r>
                        <a:rPr lang="en-US" sz="2800" b="1" dirty="0">
                          <a:solidFill>
                            <a:srgbClr val="FFC000"/>
                          </a:solidFill>
                          <a:effectLst/>
                        </a:rPr>
                        <a:t>Moderate</a:t>
                      </a:r>
                    </a:p>
                  </a:txBody>
                  <a:tcPr marL="55928" marR="55928" marT="55928" marB="22371">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accent5">
                        <a:lumMod val="20000"/>
                        <a:lumOff val="80000"/>
                        <a:alpha val="71000"/>
                      </a:schemeClr>
                    </a:solidFill>
                  </a:tcPr>
                </a:tc>
                <a:tc>
                  <a:txBody>
                    <a:bodyPr/>
                    <a:lstStyle/>
                    <a:p>
                      <a:pPr algn="l" fontAlgn="t"/>
                      <a:r>
                        <a:rPr lang="en-US" sz="2000" b="1" dirty="0">
                          <a:effectLst/>
                        </a:rPr>
                        <a:t>LOPS + PAD, </a:t>
                      </a:r>
                      <a:r>
                        <a:rPr lang="en-US" sz="2000" b="1" i="1" dirty="0">
                          <a:effectLst/>
                        </a:rPr>
                        <a:t>or</a:t>
                      </a:r>
                      <a:endParaRPr lang="en-US" sz="2000" b="1" dirty="0">
                        <a:effectLst/>
                      </a:endParaRPr>
                    </a:p>
                    <a:p>
                      <a:pPr algn="l" fontAlgn="t"/>
                      <a:r>
                        <a:rPr lang="en-US" sz="2000" b="1" dirty="0">
                          <a:effectLst/>
                        </a:rPr>
                        <a:t>LOPS + foot deformity, </a:t>
                      </a:r>
                      <a:r>
                        <a:rPr lang="en-US" sz="2000" b="1" i="1" dirty="0">
                          <a:effectLst/>
                        </a:rPr>
                        <a:t>or</a:t>
                      </a:r>
                      <a:endParaRPr lang="en-US" sz="2000" b="1" dirty="0">
                        <a:effectLst/>
                      </a:endParaRPr>
                    </a:p>
                    <a:p>
                      <a:pPr algn="l" fontAlgn="t"/>
                      <a:r>
                        <a:rPr lang="en-US" sz="2000" b="1" dirty="0">
                          <a:effectLst/>
                        </a:rPr>
                        <a:t>PAD + foot deformity</a:t>
                      </a:r>
                    </a:p>
                  </a:txBody>
                  <a:tcPr marL="55928" marR="55928" marT="55928" marB="22371">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accent5">
                        <a:lumMod val="20000"/>
                        <a:lumOff val="80000"/>
                        <a:alpha val="71000"/>
                      </a:schemeClr>
                    </a:solidFill>
                  </a:tcPr>
                </a:tc>
                <a:tc>
                  <a:txBody>
                    <a:bodyPr/>
                    <a:lstStyle/>
                    <a:p>
                      <a:pPr algn="l" fontAlgn="t"/>
                      <a:r>
                        <a:rPr lang="en-US" sz="2000" b="1" dirty="0">
                          <a:effectLst/>
                        </a:rPr>
                        <a:t>Once every </a:t>
                      </a:r>
                      <a:r>
                        <a:rPr lang="en-US" sz="2800" b="1" kern="1200" dirty="0">
                          <a:solidFill>
                            <a:srgbClr val="FFC000"/>
                          </a:solidFill>
                          <a:effectLst/>
                          <a:latin typeface="+mn-lt"/>
                          <a:ea typeface="+mn-ea"/>
                          <a:cs typeface="+mn-cs"/>
                        </a:rPr>
                        <a:t>3-6</a:t>
                      </a:r>
                      <a:r>
                        <a:rPr lang="en-US" sz="2000" b="1" dirty="0">
                          <a:effectLst/>
                        </a:rPr>
                        <a:t> months</a:t>
                      </a:r>
                    </a:p>
                  </a:txBody>
                  <a:tcPr marL="55928" marR="55928" marT="55928" marB="22371">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accent5">
                        <a:lumMod val="20000"/>
                        <a:lumOff val="80000"/>
                        <a:alpha val="71000"/>
                      </a:schemeClr>
                    </a:solidFill>
                  </a:tcPr>
                </a:tc>
                <a:extLst>
                  <a:ext uri="{0D108BD9-81ED-4DB2-BD59-A6C34878D82A}">
                    <a16:rowId xmlns:a16="http://schemas.microsoft.com/office/drawing/2014/main" val="10003"/>
                  </a:ext>
                </a:extLst>
              </a:tr>
              <a:tr h="3064241">
                <a:tc>
                  <a:txBody>
                    <a:bodyPr/>
                    <a:lstStyle/>
                    <a:p>
                      <a:pPr algn="l" fontAlgn="t"/>
                      <a:r>
                        <a:rPr lang="en-US" sz="2400" b="1" dirty="0">
                          <a:effectLst/>
                        </a:rPr>
                        <a:t>3</a:t>
                      </a:r>
                    </a:p>
                  </a:txBody>
                  <a:tcPr marL="55928" marR="55928" marT="55928" marB="5592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accent5">
                        <a:lumMod val="20000"/>
                        <a:lumOff val="80000"/>
                        <a:alpha val="71000"/>
                      </a:schemeClr>
                    </a:solidFill>
                  </a:tcPr>
                </a:tc>
                <a:tc>
                  <a:txBody>
                    <a:bodyPr/>
                    <a:lstStyle/>
                    <a:p>
                      <a:pPr algn="l" fontAlgn="t"/>
                      <a:r>
                        <a:rPr lang="en-US" sz="2800" b="1" dirty="0">
                          <a:solidFill>
                            <a:srgbClr val="C00000"/>
                          </a:solidFill>
                          <a:effectLst/>
                        </a:rPr>
                        <a:t>High</a:t>
                      </a:r>
                    </a:p>
                  </a:txBody>
                  <a:tcPr marL="55928" marR="55928" marT="55928" marB="5592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accent5">
                        <a:lumMod val="20000"/>
                        <a:lumOff val="80000"/>
                        <a:alpha val="71000"/>
                      </a:schemeClr>
                    </a:solidFill>
                  </a:tcPr>
                </a:tc>
                <a:tc>
                  <a:txBody>
                    <a:bodyPr/>
                    <a:lstStyle/>
                    <a:p>
                      <a:pPr algn="l" fontAlgn="t"/>
                      <a:r>
                        <a:rPr lang="en-US" sz="2000" b="1" dirty="0">
                          <a:effectLst/>
                        </a:rPr>
                        <a:t>LOPS or PAD, </a:t>
                      </a:r>
                      <a:r>
                        <a:rPr lang="en-US" sz="2000" b="1" i="1" dirty="0">
                          <a:effectLst/>
                        </a:rPr>
                        <a:t>and</a:t>
                      </a:r>
                      <a:r>
                        <a:rPr lang="en-US" sz="2000" b="1" dirty="0">
                          <a:effectLst/>
                        </a:rPr>
                        <a:t> one or more of the following:</a:t>
                      </a:r>
                    </a:p>
                    <a:p>
                      <a:pPr marL="342900" indent="-342900" algn="l" fontAlgn="t">
                        <a:buFont typeface="Wingdings" panose="05000000000000000000" pitchFamily="2" charset="2"/>
                        <a:buChar char="ü"/>
                      </a:pPr>
                      <a:r>
                        <a:rPr lang="en-US" sz="2000" b="1" dirty="0">
                          <a:effectLst/>
                        </a:rPr>
                        <a:t>- history of a foot ulcer</a:t>
                      </a:r>
                    </a:p>
                    <a:p>
                      <a:pPr marL="342900" indent="-342900" algn="l" fontAlgn="t">
                        <a:buFont typeface="Wingdings" panose="05000000000000000000" pitchFamily="2" charset="2"/>
                        <a:buChar char="ü"/>
                      </a:pPr>
                      <a:r>
                        <a:rPr lang="en-US" sz="2000" b="1" dirty="0">
                          <a:effectLst/>
                        </a:rPr>
                        <a:t>- a lower-extremity amputation (minor or major)</a:t>
                      </a:r>
                    </a:p>
                    <a:p>
                      <a:pPr marL="342900" indent="-342900" algn="l" fontAlgn="t">
                        <a:buFont typeface="Wingdings" panose="05000000000000000000" pitchFamily="2" charset="2"/>
                        <a:buChar char="ü"/>
                      </a:pPr>
                      <a:r>
                        <a:rPr lang="en-US" sz="2000" b="1" dirty="0">
                          <a:effectLst/>
                        </a:rPr>
                        <a:t>- end-stage renal disease</a:t>
                      </a:r>
                    </a:p>
                  </a:txBody>
                  <a:tcPr marL="55928" marR="55928" marT="55928" marB="5592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accent5">
                        <a:lumMod val="20000"/>
                        <a:lumOff val="80000"/>
                        <a:alpha val="71000"/>
                      </a:schemeClr>
                    </a:solidFill>
                  </a:tcPr>
                </a:tc>
                <a:tc>
                  <a:txBody>
                    <a:bodyPr/>
                    <a:lstStyle/>
                    <a:p>
                      <a:pPr algn="l" fontAlgn="t"/>
                      <a:r>
                        <a:rPr lang="en-US" sz="2000" b="1" dirty="0">
                          <a:effectLst/>
                        </a:rPr>
                        <a:t>Once every </a:t>
                      </a:r>
                      <a:r>
                        <a:rPr lang="en-US" sz="2800" b="1" kern="1200" dirty="0">
                          <a:solidFill>
                            <a:srgbClr val="C00000"/>
                          </a:solidFill>
                          <a:effectLst/>
                          <a:latin typeface="+mn-lt"/>
                          <a:ea typeface="+mn-ea"/>
                          <a:cs typeface="+mn-cs"/>
                        </a:rPr>
                        <a:t>1–3</a:t>
                      </a:r>
                      <a:r>
                        <a:rPr lang="en-US" sz="2000" b="1" dirty="0">
                          <a:effectLst/>
                        </a:rPr>
                        <a:t> </a:t>
                      </a:r>
                    </a:p>
                  </a:txBody>
                  <a:tcPr marL="55928" marR="55928" marT="55928" marB="5592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accent5">
                        <a:lumMod val="20000"/>
                        <a:lumOff val="80000"/>
                        <a:alpha val="71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35019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F0000"/>
                </a:solidFill>
                <a:effectLst>
                  <a:outerShdw blurRad="38100" dist="38100" dir="2700000" algn="tl">
                    <a:srgbClr val="000000">
                      <a:alpha val="43137"/>
                    </a:srgbClr>
                  </a:outerShdw>
                </a:effectLst>
              </a:rPr>
              <a:t>Should be carefully assessed for other conditions:</a:t>
            </a:r>
          </a:p>
        </p:txBody>
      </p:sp>
      <p:sp>
        <p:nvSpPr>
          <p:cNvPr id="3" name="Content Placeholder 2"/>
          <p:cNvSpPr>
            <a:spLocks noGrp="1"/>
          </p:cNvSpPr>
          <p:nvPr>
            <p:ph sz="half" idx="1"/>
          </p:nvPr>
        </p:nvSpPr>
        <p:spPr/>
        <p:txBody>
          <a:bodyPr/>
          <a:lstStyle/>
          <a:p>
            <a:r>
              <a:rPr lang="en-US" dirty="0"/>
              <a:t>Asymmetric symptoms or signs</a:t>
            </a:r>
          </a:p>
          <a:p>
            <a:r>
              <a:rPr lang="en-US" dirty="0"/>
              <a:t>Greater impairment of motor function than sensory function,</a:t>
            </a:r>
          </a:p>
          <a:p>
            <a:r>
              <a:rPr lang="en-US" dirty="0"/>
              <a:t>Entrapment</a:t>
            </a:r>
          </a:p>
          <a:p>
            <a:r>
              <a:rPr lang="en-US" dirty="0"/>
              <a:t>Rapid progression</a:t>
            </a:r>
          </a:p>
          <a:p>
            <a:r>
              <a:rPr lang="en-US" dirty="0"/>
              <a:t>Severe weakness</a:t>
            </a:r>
          </a:p>
        </p:txBody>
      </p:sp>
      <p:sp>
        <p:nvSpPr>
          <p:cNvPr id="4" name="Content Placeholder 3">
            <a:extLst>
              <a:ext uri="{FF2B5EF4-FFF2-40B4-BE49-F238E27FC236}">
                <a16:creationId xmlns:a16="http://schemas.microsoft.com/office/drawing/2014/main" id="{64CD6BCC-1A46-5EF0-69D7-31F7649A5783}"/>
              </a:ext>
            </a:extLst>
          </p:cNvPr>
          <p:cNvSpPr>
            <a:spLocks noGrp="1"/>
          </p:cNvSpPr>
          <p:nvPr>
            <p:ph sz="half" idx="2"/>
          </p:nvPr>
        </p:nvSpPr>
        <p:spPr/>
        <p:txBody>
          <a:bodyPr/>
          <a:lstStyle/>
          <a:p>
            <a:r>
              <a:rPr lang="en-US" dirty="0"/>
              <a:t>Drug </a:t>
            </a:r>
          </a:p>
          <a:p>
            <a:r>
              <a:rPr lang="en-US" dirty="0"/>
              <a:t>Chemical exposures</a:t>
            </a:r>
          </a:p>
          <a:p>
            <a:r>
              <a:rPr lang="en-US" dirty="0"/>
              <a:t>Family history of inherited neuropathies</a:t>
            </a:r>
          </a:p>
          <a:p>
            <a:endParaRPr lang="en-US" dirty="0"/>
          </a:p>
        </p:txBody>
      </p:sp>
    </p:spTree>
    <p:extLst>
      <p:ext uri="{BB962C8B-B14F-4D97-AF65-F5344CB8AC3E}">
        <p14:creationId xmlns:p14="http://schemas.microsoft.com/office/powerpoint/2010/main" val="494701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E0E34-2470-3FA0-9449-07EDEA2BDC44}"/>
              </a:ext>
            </a:extLst>
          </p:cNvPr>
          <p:cNvSpPr>
            <a:spLocks noGrp="1"/>
          </p:cNvSpPr>
          <p:nvPr>
            <p:ph type="title"/>
          </p:nvPr>
        </p:nvSpPr>
        <p:spPr/>
        <p:txBody>
          <a:bodyPr/>
          <a:lstStyle/>
          <a:p>
            <a:r>
              <a:rPr lang="en-US" sz="3600" b="1" i="0" dirty="0">
                <a:solidFill>
                  <a:srgbClr val="FF0000"/>
                </a:solidFill>
                <a:effectLst>
                  <a:outerShdw blurRad="38100" dist="38100" dir="2700000" algn="tl">
                    <a:srgbClr val="000000">
                      <a:alpha val="43137"/>
                    </a:srgbClr>
                  </a:outerShdw>
                </a:effectLst>
                <a:latin typeface="TimesNewRomanPS-BoldMT"/>
              </a:rPr>
              <a:t>Differential Diagnosis</a:t>
            </a:r>
            <a:r>
              <a:rPr lang="en-US" sz="3600" dirty="0">
                <a:solidFill>
                  <a:srgbClr val="FF0000"/>
                </a:solidFill>
                <a:effectLst>
                  <a:outerShdw blurRad="38100" dist="38100" dir="2700000" algn="tl">
                    <a:srgbClr val="000000">
                      <a:alpha val="43137"/>
                    </a:srgbClr>
                  </a:outerShdw>
                </a:effectLst>
              </a:rPr>
              <a:t> </a:t>
            </a:r>
            <a:br>
              <a:rPr lang="en-US" dirty="0"/>
            </a:br>
            <a:endParaRPr lang="en-US" dirty="0"/>
          </a:p>
        </p:txBody>
      </p:sp>
      <p:sp>
        <p:nvSpPr>
          <p:cNvPr id="4" name="Content Placeholder 3">
            <a:extLst>
              <a:ext uri="{FF2B5EF4-FFF2-40B4-BE49-F238E27FC236}">
                <a16:creationId xmlns:a16="http://schemas.microsoft.com/office/drawing/2014/main" id="{CAE676BB-23A1-9261-43BE-A0BCBF675E87}"/>
              </a:ext>
            </a:extLst>
          </p:cNvPr>
          <p:cNvSpPr>
            <a:spLocks noGrp="1"/>
          </p:cNvSpPr>
          <p:nvPr>
            <p:ph sz="half" idx="2"/>
          </p:nvPr>
        </p:nvSpPr>
        <p:spPr>
          <a:xfrm>
            <a:off x="609602" y="1574800"/>
            <a:ext cx="5386917" cy="4622800"/>
          </a:xfrm>
        </p:spPr>
        <p:txBody>
          <a:bodyPr>
            <a:noAutofit/>
          </a:bodyPr>
          <a:lstStyle/>
          <a:p>
            <a:r>
              <a:rPr lang="en-US" sz="2000" b="1" i="0" dirty="0">
                <a:effectLst/>
                <a:latin typeface="TimesNewRomanPSMT"/>
              </a:rPr>
              <a:t>Uremia</a:t>
            </a:r>
          </a:p>
          <a:p>
            <a:r>
              <a:rPr lang="en-US" sz="2000" b="1" i="0" dirty="0">
                <a:effectLst/>
                <a:latin typeface="TimesNewRomanPSMT"/>
              </a:rPr>
              <a:t>Vitamin B12 deficiency</a:t>
            </a:r>
          </a:p>
          <a:p>
            <a:r>
              <a:rPr lang="en-US" sz="2000" b="1" i="0" dirty="0">
                <a:effectLst/>
                <a:latin typeface="TimesNewRomanPSMT"/>
              </a:rPr>
              <a:t>Alcoholism Critical illness</a:t>
            </a:r>
          </a:p>
          <a:p>
            <a:r>
              <a:rPr lang="en-US" sz="2000" b="1" i="0" dirty="0">
                <a:effectLst/>
                <a:latin typeface="TimesNewRomanPSMT"/>
              </a:rPr>
              <a:t> Cervical myelopathy</a:t>
            </a:r>
          </a:p>
          <a:p>
            <a:r>
              <a:rPr lang="en-US" sz="2000" b="1" i="0" dirty="0">
                <a:effectLst/>
                <a:latin typeface="TimesNewRomanPSMT"/>
              </a:rPr>
              <a:t> Lumbar stenosis</a:t>
            </a:r>
          </a:p>
          <a:p>
            <a:r>
              <a:rPr lang="en-US" sz="2000" b="1" i="0" dirty="0">
                <a:effectLst/>
                <a:latin typeface="TimesNewRomanPSMT"/>
              </a:rPr>
              <a:t>Tarsal tunnel syndrome</a:t>
            </a:r>
          </a:p>
          <a:p>
            <a:r>
              <a:rPr lang="en-US" sz="2000" b="1" i="0" dirty="0">
                <a:effectLst/>
                <a:latin typeface="TimesNewRomanPSMT"/>
              </a:rPr>
              <a:t>Carpal tunnel syndrome</a:t>
            </a:r>
          </a:p>
          <a:p>
            <a:r>
              <a:rPr lang="en-US" sz="2000" b="1" i="0" dirty="0">
                <a:effectLst/>
                <a:latin typeface="TimesNewRomanPSMT"/>
              </a:rPr>
              <a:t>Raynaud syndrome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000" b="1" i="0" dirty="0">
                <a:effectLst/>
                <a:latin typeface="TimesNewRomanPSMT"/>
              </a:rPr>
              <a:t>Chronic liver disease</a:t>
            </a:r>
            <a:endParaRPr lang="en-US" sz="2000" b="1"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TimesNewRomanPSMT"/>
                <a:ea typeface="+mn-ea"/>
                <a:cs typeface="+mn-cs"/>
              </a:rPr>
              <a:t>Guillain-Barré syndrome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TimesNewRomanPSMT"/>
                <a:ea typeface="+mn-ea"/>
                <a:cs typeface="+mn-cs"/>
              </a:rPr>
              <a:t>(CIDP)</a:t>
            </a:r>
            <a:endParaRPr lang="en-US" sz="2000" b="1" dirty="0"/>
          </a:p>
        </p:txBody>
      </p:sp>
      <p:sp>
        <p:nvSpPr>
          <p:cNvPr id="5" name="Content Placeholder 4">
            <a:extLst>
              <a:ext uri="{FF2B5EF4-FFF2-40B4-BE49-F238E27FC236}">
                <a16:creationId xmlns:a16="http://schemas.microsoft.com/office/drawing/2014/main" id="{D8035286-BF46-6C7A-E876-FF6AC4340195}"/>
              </a:ext>
            </a:extLst>
          </p:cNvPr>
          <p:cNvSpPr>
            <a:spLocks noGrp="1"/>
          </p:cNvSpPr>
          <p:nvPr>
            <p:ph sz="quarter" idx="4"/>
          </p:nvPr>
        </p:nvSpPr>
        <p:spPr>
          <a:xfrm>
            <a:off x="6096000" y="1574800"/>
            <a:ext cx="5486402" cy="4622800"/>
          </a:xfrm>
        </p:spPr>
        <p:txBody>
          <a:bodyPr>
            <a:normAutofit fontScale="92500" lnSpcReduction="10000"/>
          </a:bodyPr>
          <a:lstStyle/>
          <a:p>
            <a:r>
              <a:rPr lang="en-US" sz="2200" b="1" i="0" dirty="0">
                <a:effectLst/>
                <a:latin typeface="TimesNewRomanPSMT"/>
              </a:rPr>
              <a:t>Carcinoma</a:t>
            </a:r>
          </a:p>
          <a:p>
            <a:r>
              <a:rPr lang="en-US" sz="2200" b="1" i="0" dirty="0">
                <a:effectLst/>
                <a:latin typeface="TimesNewRomanPSMT"/>
              </a:rPr>
              <a:t>HIV infection</a:t>
            </a:r>
          </a:p>
          <a:p>
            <a:r>
              <a:rPr lang="en-US" sz="2200" b="1" i="0" dirty="0">
                <a:effectLst/>
                <a:latin typeface="TimesNewRomanPSMT"/>
              </a:rPr>
              <a:t>Lyme disease</a:t>
            </a:r>
          </a:p>
          <a:p>
            <a:r>
              <a:rPr lang="en-US" sz="2200" b="1" i="0" dirty="0">
                <a:effectLst/>
                <a:latin typeface="TimesNewRomanPSMT"/>
              </a:rPr>
              <a:t>Lymphoma</a:t>
            </a:r>
          </a:p>
          <a:p>
            <a:r>
              <a:rPr lang="en-US" sz="2200" b="1" i="0" dirty="0">
                <a:effectLst/>
                <a:latin typeface="TimesNewRomanPSMT"/>
              </a:rPr>
              <a:t>Multiple myeloma</a:t>
            </a:r>
          </a:p>
          <a:p>
            <a:r>
              <a:rPr lang="en-US" sz="2200" b="1" i="0" dirty="0">
                <a:effectLst/>
                <a:latin typeface="TimesNewRomanPSMT"/>
              </a:rPr>
              <a:t>Monoclonal gammopathy</a:t>
            </a:r>
          </a:p>
          <a:p>
            <a:r>
              <a:rPr lang="en-US" sz="2200" b="1" i="0" dirty="0">
                <a:effectLst/>
                <a:latin typeface="TimesNewRomanPSMT"/>
              </a:rPr>
              <a:t>Drugs: </a:t>
            </a:r>
            <a:r>
              <a:rPr lang="en-US" sz="2200" b="1" i="0" dirty="0">
                <a:solidFill>
                  <a:srgbClr val="800080"/>
                </a:solidFill>
                <a:effectLst/>
                <a:latin typeface="TimesNewRomanPSMT"/>
              </a:rPr>
              <a:t>cisplatin</a:t>
            </a:r>
            <a:r>
              <a:rPr lang="en-US" sz="2200" b="1" i="0" dirty="0">
                <a:effectLst/>
                <a:latin typeface="TimesNewRomanPSMT"/>
              </a:rPr>
              <a:t>, </a:t>
            </a:r>
            <a:r>
              <a:rPr lang="en-US" sz="2200" b="1" i="0" dirty="0">
                <a:solidFill>
                  <a:srgbClr val="800080"/>
                </a:solidFill>
                <a:effectLst/>
                <a:latin typeface="TimesNewRomanPSMT"/>
              </a:rPr>
              <a:t>hydralazine, isoniazid, metronidazole, nitrofurantoin, phenytoin, nucleoside analogues,, "statins" vincristine, amiodarone, dapsone, disulfiram</a:t>
            </a:r>
            <a:r>
              <a:rPr lang="en-US" sz="2400" b="1" i="0" dirty="0">
                <a:effectLst/>
                <a:latin typeface="TimesNewRomanPSMT"/>
              </a:rPr>
              <a:t> </a:t>
            </a:r>
          </a:p>
          <a:p>
            <a:r>
              <a:rPr lang="en-US" sz="2400" b="1" i="0" dirty="0">
                <a:effectLst/>
                <a:latin typeface="TimesNewRomanPSMT"/>
              </a:rPr>
              <a:t>Malabsorption</a:t>
            </a:r>
            <a:endParaRPr lang="en-US" sz="2200" b="1" i="0" dirty="0">
              <a:solidFill>
                <a:srgbClr val="800080"/>
              </a:solidFill>
              <a:effectLst/>
              <a:latin typeface="TimesNewRomanPSMT"/>
            </a:endParaRPr>
          </a:p>
          <a:p>
            <a:r>
              <a:rPr lang="en-US" sz="2200" b="1" i="0" dirty="0">
                <a:effectLst/>
                <a:latin typeface="TimesNewRomanPSMT"/>
              </a:rPr>
              <a:t>Toxins: alcohol,, arsenic, diphtheria toxin, </a:t>
            </a:r>
            <a:r>
              <a:rPr lang="en-US" sz="2200" b="1" i="0" dirty="0" err="1">
                <a:effectLst/>
                <a:latin typeface="TimesNewRomanPSMT"/>
              </a:rPr>
              <a:t>lead,mercury</a:t>
            </a:r>
            <a:r>
              <a:rPr lang="en-US" sz="2200" b="1" i="0" dirty="0">
                <a:effectLst/>
                <a:latin typeface="TimesNewRomanPSMT"/>
              </a:rPr>
              <a:t>, organophosphates, thallium</a:t>
            </a:r>
            <a:br>
              <a:rPr lang="en-US" dirty="0"/>
            </a:br>
            <a:endParaRPr lang="en-US" dirty="0"/>
          </a:p>
        </p:txBody>
      </p:sp>
    </p:spTree>
    <p:extLst>
      <p:ext uri="{BB962C8B-B14F-4D97-AF65-F5344CB8AC3E}">
        <p14:creationId xmlns:p14="http://schemas.microsoft.com/office/powerpoint/2010/main" val="1773386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8534"/>
            <a:ext cx="10515600" cy="685800"/>
          </a:xfrm>
        </p:spPr>
        <p:txBody>
          <a:bodyPr>
            <a:normAutofit fontScale="90000"/>
          </a:bodyPr>
          <a:lstStyle/>
          <a:p>
            <a:r>
              <a:rPr lang="en-US" b="1" dirty="0">
                <a:solidFill>
                  <a:srgbClr val="FF0000"/>
                </a:solidFill>
                <a:effectLst>
                  <a:outerShdw blurRad="38100" dist="38100" dir="2700000" algn="tl">
                    <a:srgbClr val="000000">
                      <a:alpha val="43137"/>
                    </a:srgbClr>
                  </a:outerShdw>
                </a:effectLst>
              </a:rPr>
              <a:t>Objective testing for neuropathy</a:t>
            </a:r>
          </a:p>
        </p:txBody>
      </p:sp>
      <p:sp>
        <p:nvSpPr>
          <p:cNvPr id="3" name="Content Placeholder 2"/>
          <p:cNvSpPr>
            <a:spLocks noGrp="1"/>
          </p:cNvSpPr>
          <p:nvPr>
            <p:ph idx="1"/>
          </p:nvPr>
        </p:nvSpPr>
        <p:spPr>
          <a:xfrm>
            <a:off x="685800" y="889000"/>
            <a:ext cx="10515600" cy="5850466"/>
          </a:xfrm>
        </p:spPr>
        <p:txBody>
          <a:bodyPr>
            <a:normAutofit fontScale="92500" lnSpcReduction="20000"/>
          </a:bodyPr>
          <a:lstStyle/>
          <a:p>
            <a:r>
              <a:rPr lang="en-US" b="1" dirty="0">
                <a:solidFill>
                  <a:schemeClr val="accent1">
                    <a:lumMod val="50000"/>
                  </a:schemeClr>
                </a:solidFill>
              </a:rPr>
              <a:t>Measurement of nerve-conduction velocities NCV</a:t>
            </a:r>
          </a:p>
          <a:p>
            <a:r>
              <a:rPr lang="en-US" b="0" i="0" dirty="0">
                <a:solidFill>
                  <a:srgbClr val="202124"/>
                </a:solidFill>
                <a:effectLst/>
                <a:latin typeface="Google Sans"/>
              </a:rPr>
              <a:t> </a:t>
            </a:r>
            <a:r>
              <a:rPr lang="en-US" b="1" i="0" dirty="0">
                <a:solidFill>
                  <a:schemeClr val="accent1">
                    <a:lumMod val="50000"/>
                  </a:schemeClr>
                </a:solidFill>
                <a:effectLst/>
                <a:latin typeface="Google Sans"/>
              </a:rPr>
              <a:t>Quantitative measures of small fiber nerves</a:t>
            </a:r>
            <a:r>
              <a:rPr lang="en-US" b="1" i="0" dirty="0">
                <a:solidFill>
                  <a:srgbClr val="202124"/>
                </a:solidFill>
                <a:effectLst/>
                <a:latin typeface="Google Sans"/>
              </a:rPr>
              <a:t>:</a:t>
            </a:r>
            <a:r>
              <a:rPr lang="fa-IR" sz="1600" dirty="0">
                <a:solidFill>
                  <a:srgbClr val="202124"/>
                </a:solidFill>
                <a:latin typeface="Google Sans"/>
              </a:rPr>
              <a:t>تشخیص زودهنگام</a:t>
            </a:r>
            <a:r>
              <a:rPr lang="fa-IR" b="0" i="0" dirty="0">
                <a:solidFill>
                  <a:srgbClr val="202124"/>
                </a:solidFill>
                <a:effectLst/>
                <a:latin typeface="Google Sans"/>
              </a:rPr>
              <a:t>: </a:t>
            </a:r>
            <a:r>
              <a:rPr lang="en-US" b="0" i="0" dirty="0">
                <a:solidFill>
                  <a:srgbClr val="202124"/>
                </a:solidFill>
                <a:effectLst/>
                <a:latin typeface="Google Sans"/>
              </a:rPr>
              <a:t>SFNs </a:t>
            </a:r>
            <a:r>
              <a:rPr lang="fa-IR" sz="1600" b="0" i="0" dirty="0">
                <a:solidFill>
                  <a:srgbClr val="202124"/>
                </a:solidFill>
                <a:effectLst/>
                <a:latin typeface="Google Sans"/>
              </a:rPr>
              <a:t>می‌توانند قبل از اینکه علائم بالینی واضح شوند، آسیب ببینند. اندازه‌گیری آنها می‌تواند به تشخیص زودهنگام بیماری‌ها و شروع درمان به موقع کمک کند.</a:t>
            </a:r>
          </a:p>
          <a:p>
            <a:r>
              <a:rPr lang="fa-IR" sz="1600" b="0" i="0" dirty="0">
                <a:solidFill>
                  <a:srgbClr val="202124"/>
                </a:solidFill>
                <a:effectLst/>
                <a:latin typeface="Google Sans"/>
              </a:rPr>
              <a:t>ارزیابی شدت بیماری: اندازه‌گیری </a:t>
            </a:r>
            <a:r>
              <a:rPr lang="en-US" sz="1600" b="0" i="0" dirty="0">
                <a:solidFill>
                  <a:srgbClr val="202124"/>
                </a:solidFill>
                <a:effectLst/>
                <a:latin typeface="Google Sans"/>
              </a:rPr>
              <a:t>SFNs </a:t>
            </a:r>
            <a:r>
              <a:rPr lang="fa-IR" sz="1600" b="0" i="0" dirty="0">
                <a:solidFill>
                  <a:srgbClr val="202124"/>
                </a:solidFill>
                <a:effectLst/>
                <a:latin typeface="Google Sans"/>
              </a:rPr>
              <a:t>می‌تواند به ارزیابی شدت بیماری و پیش‌بینی پیشرفت آن کمک کند.</a:t>
            </a:r>
          </a:p>
          <a:p>
            <a:pPr>
              <a:buFont typeface="Wingdings" panose="05000000000000000000" pitchFamily="2" charset="2"/>
              <a:buChar char="Ø"/>
            </a:pPr>
            <a:r>
              <a:rPr lang="en-US" b="1" dirty="0">
                <a:solidFill>
                  <a:srgbClr val="202124"/>
                </a:solidFill>
                <a:latin typeface="Google Sans"/>
              </a:rPr>
              <a:t>Quantitative sensory testing</a:t>
            </a:r>
            <a:r>
              <a:rPr lang="fa-IR" sz="1500" dirty="0">
                <a:solidFill>
                  <a:srgbClr val="202124"/>
                </a:solidFill>
                <a:latin typeface="Google Sans"/>
              </a:rPr>
              <a:t>این تست شامل مجموعه‌ای از روش‌ها است که برای ارزیابی پاسخ‌های حسی به محرک‌های مختلف مانند</a:t>
            </a:r>
            <a:r>
              <a:rPr lang="en-US" sz="1500" dirty="0">
                <a:solidFill>
                  <a:srgbClr val="202124"/>
                </a:solidFill>
                <a:latin typeface="Google Sans"/>
              </a:rPr>
              <a:t> </a:t>
            </a:r>
            <a:r>
              <a:rPr lang="fa-IR" sz="1500" dirty="0">
                <a:solidFill>
                  <a:srgbClr val="202124"/>
                </a:solidFill>
                <a:latin typeface="Google Sans"/>
              </a:rPr>
              <a:t> گرما، سرما، فشار </a:t>
            </a:r>
            <a:r>
              <a:rPr lang="fa-IR" dirty="0">
                <a:solidFill>
                  <a:srgbClr val="202124"/>
                </a:solidFill>
                <a:latin typeface="Google Sans"/>
              </a:rPr>
              <a:t>و</a:t>
            </a:r>
            <a:r>
              <a:rPr lang="fa-IR" sz="1600" dirty="0"/>
              <a:t> ارتعاش استفاده می‌شوند. این تست می‌تواند به شناسایی اختلالات در عملکرد اعصاب فیبر کوچک کمک کند.</a:t>
            </a:r>
            <a:endParaRPr lang="en-US" sz="1600" dirty="0"/>
          </a:p>
          <a:p>
            <a:pPr>
              <a:buFont typeface="Wingdings" panose="05000000000000000000" pitchFamily="2" charset="2"/>
              <a:buChar char="Ø"/>
            </a:pPr>
            <a:r>
              <a:rPr lang="en-US" sz="2200" b="1" dirty="0">
                <a:solidFill>
                  <a:schemeClr val="tx2">
                    <a:lumMod val="75000"/>
                  </a:schemeClr>
                </a:solidFill>
                <a:latin typeface="Roboto" panose="02000000000000000000" pitchFamily="2" charset="0"/>
              </a:rPr>
              <a:t>Thermal Sensory Analyzer</a:t>
            </a:r>
          </a:p>
          <a:p>
            <a:pPr>
              <a:buFont typeface="Wingdings" panose="05000000000000000000" pitchFamily="2" charset="2"/>
              <a:buChar char="Ø"/>
            </a:pPr>
            <a:r>
              <a:rPr lang="en-US" sz="2200" b="1" dirty="0">
                <a:solidFill>
                  <a:schemeClr val="tx2">
                    <a:lumMod val="75000"/>
                  </a:schemeClr>
                </a:solidFill>
                <a:latin typeface="Roboto" panose="02000000000000000000" pitchFamily="2" charset="0"/>
              </a:rPr>
              <a:t>Vibratory Testing Device</a:t>
            </a:r>
            <a:endParaRPr lang="en-US" sz="2200" b="1" dirty="0">
              <a:solidFill>
                <a:schemeClr val="tx2">
                  <a:lumMod val="75000"/>
                </a:schemeClr>
              </a:solidFill>
            </a:endParaRPr>
          </a:p>
          <a:p>
            <a:r>
              <a:rPr lang="fa-IR" sz="1600" b="0" i="0" dirty="0">
                <a:solidFill>
                  <a:srgbClr val="202124"/>
                </a:solidFill>
                <a:effectLst/>
                <a:latin typeface="Google Sans"/>
              </a:rPr>
              <a:t>پیگیری پاسخ به درمان</a:t>
            </a:r>
            <a:endParaRPr lang="en-US" sz="1600" b="0" i="0" dirty="0">
              <a:solidFill>
                <a:srgbClr val="202124"/>
              </a:solidFill>
              <a:effectLst/>
              <a:latin typeface="Google Sans"/>
            </a:endParaRPr>
          </a:p>
          <a:p>
            <a:pPr>
              <a:buFont typeface="Wingdings" panose="05000000000000000000" pitchFamily="2" charset="2"/>
              <a:buChar char="Ø"/>
            </a:pPr>
            <a:r>
              <a:rPr lang="en-US" b="1" dirty="0">
                <a:solidFill>
                  <a:srgbClr val="202124"/>
                </a:solidFill>
                <a:latin typeface="Google Sans"/>
              </a:rPr>
              <a:t>Skin Bx</a:t>
            </a:r>
          </a:p>
          <a:p>
            <a:pPr>
              <a:buFont typeface="Wingdings" panose="05000000000000000000" pitchFamily="2" charset="2"/>
              <a:buChar char="Ø"/>
            </a:pPr>
            <a:r>
              <a:rPr lang="en-US" b="1" dirty="0">
                <a:solidFill>
                  <a:srgbClr val="202124"/>
                </a:solidFill>
                <a:latin typeface="Google Sans"/>
              </a:rPr>
              <a:t>OCT (Optical Coherence Tomography)   </a:t>
            </a:r>
            <a:r>
              <a:rPr lang="fa-IR" b="1" dirty="0">
                <a:solidFill>
                  <a:srgbClr val="202124"/>
                </a:solidFill>
                <a:latin typeface="Google Sans"/>
              </a:rPr>
              <a:t> </a:t>
            </a:r>
            <a:r>
              <a:rPr lang="fa-IR" sz="1400" dirty="0"/>
              <a:t>این روش تصویربرداری غیرتهاجمی می‌تواند برای بررسی ضخامت و ساختار لایه</a:t>
            </a:r>
            <a:endParaRPr lang="en-US" sz="1400" dirty="0"/>
          </a:p>
          <a:p>
            <a:pPr>
              <a:buFont typeface="Wingdings" panose="05000000000000000000" pitchFamily="2" charset="2"/>
              <a:buChar char="Ø"/>
            </a:pPr>
            <a:r>
              <a:rPr lang="fa-IR" sz="1400" dirty="0"/>
              <a:t> عصبی شبکیه چشم استفاده شود که می‌تواند تحت تأثیر </a:t>
            </a:r>
            <a:r>
              <a:rPr lang="en-US" sz="1400" dirty="0"/>
              <a:t>SFNs </a:t>
            </a:r>
            <a:r>
              <a:rPr lang="fa-IR" sz="1400" dirty="0"/>
              <a:t>قرار گیرد.</a:t>
            </a:r>
            <a:endParaRPr lang="en-US" sz="1400" dirty="0"/>
          </a:p>
          <a:p>
            <a:pPr>
              <a:buFont typeface="Wingdings" panose="05000000000000000000" pitchFamily="2" charset="2"/>
              <a:buChar char="Ø"/>
            </a:pPr>
            <a:r>
              <a:rPr lang="en-US" b="1" dirty="0">
                <a:solidFill>
                  <a:srgbClr val="202124"/>
                </a:solidFill>
                <a:latin typeface="Google Sans"/>
              </a:rPr>
              <a:t>Sudomotor test</a:t>
            </a:r>
            <a:r>
              <a:rPr lang="fa-IR" sz="1400" dirty="0"/>
              <a:t>این تست عملکرد غدد عرق را بررسی می‌کند که توسط اعصاب فیبر کوچک کنترل می‌شوند. کاهش تعریق می‌تواند نشانه‌ای از آسیب به این اعصاب باش</a:t>
            </a:r>
            <a:endParaRPr lang="en-US" sz="1400" dirty="0"/>
          </a:p>
          <a:p>
            <a:pPr>
              <a:buFont typeface="Wingdings" panose="05000000000000000000" pitchFamily="2" charset="2"/>
              <a:buChar char="Ø"/>
            </a:pPr>
            <a:endParaRPr lang="en-US" sz="1400" dirty="0"/>
          </a:p>
          <a:p>
            <a:r>
              <a:rPr lang="en-US" b="1" dirty="0">
                <a:solidFill>
                  <a:schemeClr val="accent1">
                    <a:lumMod val="50000"/>
                  </a:schemeClr>
                </a:solidFill>
              </a:rPr>
              <a:t>Tests of autonomic function </a:t>
            </a:r>
            <a:r>
              <a:rPr lang="en-US" dirty="0"/>
              <a:t>is required to make a definitive diagnosis of neuropathy, although it is </a:t>
            </a:r>
            <a:r>
              <a:rPr lang="en-US" dirty="0">
                <a:solidFill>
                  <a:srgbClr val="FF0000"/>
                </a:solidFill>
              </a:rPr>
              <a:t>not essential for clinical care</a:t>
            </a:r>
            <a:r>
              <a:rPr lang="en-US" dirty="0"/>
              <a:t>.</a:t>
            </a:r>
          </a:p>
        </p:txBody>
      </p:sp>
    </p:spTree>
    <p:extLst>
      <p:ext uri="{BB962C8B-B14F-4D97-AF65-F5344CB8AC3E}">
        <p14:creationId xmlns:p14="http://schemas.microsoft.com/office/powerpoint/2010/main" val="4028890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1849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5pPr>
            <a:lvl6pPr marL="15367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6pPr>
            <a:lvl7pPr marL="19939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7pPr>
            <a:lvl8pPr marL="24511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8pPr>
            <a:lvl9pPr marL="29083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9pPr>
          </a:lstStyle>
          <a:p>
            <a:pPr algn="ctr" eaLnBrk="1"/>
            <a:r>
              <a:rPr lang="en-GB" altLang="en-US" sz="1500" b="1" dirty="0">
                <a:solidFill>
                  <a:srgbClr val="000000"/>
                </a:solidFill>
                <a:latin typeface="Arial" charset="0"/>
              </a:rPr>
              <a:t>Quantitative measures of small </a:t>
            </a:r>
            <a:r>
              <a:rPr lang="en-GB" altLang="en-US" sz="1500" b="1" dirty="0" err="1">
                <a:solidFill>
                  <a:srgbClr val="000000"/>
                </a:solidFill>
                <a:latin typeface="Arial" charset="0"/>
              </a:rPr>
              <a:t>fiber</a:t>
            </a:r>
            <a:r>
              <a:rPr lang="en-GB" altLang="en-US" sz="1500" b="1" dirty="0">
                <a:solidFill>
                  <a:srgbClr val="000000"/>
                </a:solidFill>
                <a:latin typeface="Arial" charset="0"/>
              </a:rPr>
              <a:t> nerves. </a:t>
            </a:r>
          </a:p>
        </p:txBody>
      </p:sp>
      <p:pic>
        <p:nvPicPr>
          <p:cNvPr id="20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1" y="6263219"/>
            <a:ext cx="1553760" cy="43060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944" y="685800"/>
            <a:ext cx="5181056" cy="5181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3" name="Text Box 4"/>
          <p:cNvSpPr txBox="1">
            <a:spLocks noChangeArrowheads="1"/>
          </p:cNvSpPr>
          <p:nvPr/>
        </p:nvSpPr>
        <p:spPr bwMode="auto">
          <a:xfrm>
            <a:off x="3650881" y="5972307"/>
            <a:ext cx="3918240" cy="30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1pPr>
            <a:lvl2pPr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2pPr>
            <a:lvl3pPr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3pPr>
            <a:lvl4pPr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4pPr>
            <a:lvl5pPr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5pPr>
            <a:lvl6pPr marL="15367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6pPr>
            <a:lvl7pPr marL="19939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7pPr>
            <a:lvl8pPr marL="24511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8pPr>
            <a:lvl9pPr marL="29083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9pPr>
          </a:lstStyle>
          <a:p>
            <a:pPr eaLnBrk="1"/>
            <a:r>
              <a:rPr lang="en-GB" altLang="en-US" sz="1100" b="1">
                <a:solidFill>
                  <a:srgbClr val="000000"/>
                </a:solidFill>
                <a:latin typeface="Arial" charset="0"/>
              </a:rPr>
              <a:t>Roni M. Shtein, and Brian C. Callaghan Diabetes 2013;62:25-26</a:t>
            </a:r>
          </a:p>
        </p:txBody>
      </p:sp>
      <p:sp>
        <p:nvSpPr>
          <p:cNvPr id="2054" name="Text Box 5"/>
          <p:cNvSpPr txBox="1">
            <a:spLocks noChangeArrowheads="1"/>
          </p:cNvSpPr>
          <p:nvPr/>
        </p:nvSpPr>
        <p:spPr bwMode="auto">
          <a:xfrm>
            <a:off x="1621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eaLnBrk="0">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1pPr>
            <a:lvl2pPr eaLnBrk="0">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2pPr>
            <a:lvl3pPr eaLnBrk="0">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3pPr>
            <a:lvl4pPr eaLnBrk="0">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4pPr>
            <a:lvl5pPr eaLnBrk="0">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5pPr>
            <a:lvl6pPr marL="15367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6pPr>
            <a:lvl7pPr marL="19939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7pPr>
            <a:lvl8pPr marL="24511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8pPr>
            <a:lvl9pPr marL="29083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9pPr>
          </a:lstStyle>
          <a:p>
            <a:pPr eaLnBrk="1"/>
            <a:r>
              <a:rPr lang="en-GB" altLang="en-US" sz="900">
                <a:solidFill>
                  <a:srgbClr val="000000"/>
                </a:solidFill>
                <a:latin typeface="Arial" charset="0"/>
              </a:rPr>
              <a:t>©2013 by American Diabetes Association</a:t>
            </a:r>
          </a:p>
        </p:txBody>
      </p:sp>
    </p:spTree>
    <p:extLst>
      <p:ext uri="{BB962C8B-B14F-4D97-AF65-F5344CB8AC3E}">
        <p14:creationId xmlns:p14="http://schemas.microsoft.com/office/powerpoint/2010/main" val="36192790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CB978-BF2D-E831-7589-104A2337DCC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0CB0C14-0D5F-C294-A851-3A5C29838427}"/>
              </a:ext>
            </a:extLst>
          </p:cNvPr>
          <p:cNvSpPr>
            <a:spLocks noGrp="1"/>
          </p:cNvSpPr>
          <p:nvPr>
            <p:ph idx="1"/>
          </p:nvPr>
        </p:nvSpPr>
        <p:spPr/>
        <p:txBody>
          <a:bodyPr>
            <a:normAutofit fontScale="92500" lnSpcReduction="10000"/>
          </a:bodyPr>
          <a:lstStyle/>
          <a:p>
            <a:r>
              <a:rPr lang="en-US" dirty="0"/>
              <a:t>Quantitative assessment of small fiber damage is key to the </a:t>
            </a:r>
            <a:r>
              <a:rPr lang="en-US" dirty="0">
                <a:solidFill>
                  <a:srgbClr val="7030A0"/>
                </a:solidFill>
              </a:rPr>
              <a:t>early diagnosis</a:t>
            </a:r>
            <a:r>
              <a:rPr lang="en-US" dirty="0"/>
              <a:t> and </a:t>
            </a:r>
            <a:r>
              <a:rPr lang="en-US" dirty="0">
                <a:solidFill>
                  <a:srgbClr val="7030A0"/>
                </a:solidFill>
              </a:rPr>
              <a:t>assessment of progression </a:t>
            </a:r>
            <a:r>
              <a:rPr lang="en-US" dirty="0"/>
              <a:t>or </a:t>
            </a:r>
            <a:r>
              <a:rPr lang="en-US" dirty="0">
                <a:solidFill>
                  <a:srgbClr val="7030A0"/>
                </a:solidFill>
              </a:rPr>
              <a:t>regression</a:t>
            </a:r>
            <a:r>
              <a:rPr lang="en-US" dirty="0"/>
              <a:t> of diabetic sensorimotor polyneuropathy (DSPN).</a:t>
            </a:r>
          </a:p>
          <a:p>
            <a:r>
              <a:rPr lang="en-US" dirty="0"/>
              <a:t> Intraepidermal nerve fiber density (IENFD) is the current </a:t>
            </a:r>
            <a:r>
              <a:rPr lang="en-US" dirty="0">
                <a:solidFill>
                  <a:srgbClr val="0070C0"/>
                </a:solidFill>
              </a:rPr>
              <a:t>gold standard</a:t>
            </a:r>
            <a:r>
              <a:rPr lang="en-US" dirty="0"/>
              <a:t>, but corneal confocal microscopy (CCM), an in vivo ophthalmic imaging modality, has the potential to be a noninvasive and objective image biomarker for identifying small fiber damage</a:t>
            </a:r>
          </a:p>
          <a:p>
            <a:r>
              <a:rPr lang="fa-IR" dirty="0"/>
              <a:t>ارزیابی کمی آسیب فیبر کوچک برای تشخیص زودهنگام و ارزیابی پیشرفت یا پسرفت پلی نوروپاتی حسی حرکتی دیابتی (</a:t>
            </a:r>
            <a:r>
              <a:rPr lang="en-US" dirty="0"/>
              <a:t>DSPN) </a:t>
            </a:r>
            <a:r>
              <a:rPr lang="fa-IR" dirty="0"/>
              <a:t>کلیدی است. تراکم فیبر عصبی داخل اپیدرمی (</a:t>
            </a:r>
            <a:r>
              <a:rPr lang="en-US" dirty="0"/>
              <a:t>IENFD) </a:t>
            </a:r>
            <a:r>
              <a:rPr lang="fa-IR" dirty="0"/>
              <a:t>استاندارد طلایی فعلی است، اما میکروسکوپ کانفوکال قرنیه (</a:t>
            </a:r>
            <a:r>
              <a:rPr lang="en-US" dirty="0"/>
              <a:t>CCM)، </a:t>
            </a:r>
            <a:r>
              <a:rPr lang="fa-IR" dirty="0"/>
              <a:t>یک روش تصویربرداری چشمی </a:t>
            </a:r>
            <a:r>
              <a:rPr lang="en-US" dirty="0"/>
              <a:t>in vivo، </a:t>
            </a:r>
            <a:r>
              <a:rPr lang="fa-IR" dirty="0"/>
              <a:t>این پتانسیل را دارد که یک بیومارکر تصویر غیرتهاجمی و عینی برای شناسایی آسیب‌های کوچک فیبر باشد</a:t>
            </a:r>
            <a:endParaRPr lang="en-US" dirty="0"/>
          </a:p>
        </p:txBody>
      </p:sp>
    </p:spTree>
    <p:extLst>
      <p:ext uri="{BB962C8B-B14F-4D97-AF65-F5344CB8AC3E}">
        <p14:creationId xmlns:p14="http://schemas.microsoft.com/office/powerpoint/2010/main" val="3401271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E7929-7721-1578-8101-C5A342273B47}"/>
              </a:ext>
            </a:extLst>
          </p:cNvPr>
          <p:cNvSpPr>
            <a:spLocks noGrp="1"/>
          </p:cNvSpPr>
          <p:nvPr>
            <p:ph type="title"/>
          </p:nvPr>
        </p:nvSpPr>
        <p:spPr/>
        <p:txBody>
          <a:bodyPr/>
          <a:lstStyle/>
          <a:p>
            <a:r>
              <a:rPr lang="en-US" sz="4400" b="1" dirty="0">
                <a:solidFill>
                  <a:srgbClr val="FF0000"/>
                </a:solidFill>
                <a:effectLst>
                  <a:outerShdw blurRad="38100" dist="38100" dir="2700000" algn="tl">
                    <a:srgbClr val="000000">
                      <a:alpha val="43137"/>
                    </a:srgbClr>
                  </a:outerShdw>
                </a:effectLst>
              </a:rPr>
              <a:t>Diabetic neuropathy </a:t>
            </a:r>
            <a:endParaRPr lang="en-US" dirty="0"/>
          </a:p>
        </p:txBody>
      </p:sp>
      <p:sp>
        <p:nvSpPr>
          <p:cNvPr id="3" name="Content Placeholder 2">
            <a:extLst>
              <a:ext uri="{FF2B5EF4-FFF2-40B4-BE49-F238E27FC236}">
                <a16:creationId xmlns:a16="http://schemas.microsoft.com/office/drawing/2014/main" id="{A942C938-199A-5F47-44B8-74548A37B3F7}"/>
              </a:ext>
            </a:extLst>
          </p:cNvPr>
          <p:cNvSpPr>
            <a:spLocks noGrp="1"/>
          </p:cNvSpPr>
          <p:nvPr>
            <p:ph idx="1"/>
          </p:nvPr>
        </p:nvSpPr>
        <p:spPr/>
        <p:txBody>
          <a:bodyPr/>
          <a:lstStyle/>
          <a:p>
            <a:r>
              <a:rPr lang="en-US" b="0" i="0" dirty="0">
                <a:solidFill>
                  <a:srgbClr val="000000"/>
                </a:solidFill>
                <a:effectLst/>
                <a:latin typeface="TimesNewRomanPSMT"/>
              </a:rPr>
              <a:t>Microvascular complication of diabetes mellitus (DM)</a:t>
            </a:r>
            <a:r>
              <a:rPr lang="en-US" dirty="0"/>
              <a:t> </a:t>
            </a:r>
            <a:br>
              <a:rPr lang="en-US" dirty="0"/>
            </a:br>
            <a:r>
              <a:rPr lang="en-US" b="0" i="0" dirty="0">
                <a:solidFill>
                  <a:srgbClr val="000000"/>
                </a:solidFill>
                <a:effectLst/>
                <a:latin typeface="TimesNewRomanPSMT"/>
              </a:rPr>
              <a:t>Approximately</a:t>
            </a:r>
            <a:r>
              <a:rPr lang="en-US" b="0" i="0" dirty="0">
                <a:solidFill>
                  <a:srgbClr val="0070C0"/>
                </a:solidFill>
                <a:effectLst/>
                <a:latin typeface="TimesNewRomanPSMT"/>
              </a:rPr>
              <a:t> </a:t>
            </a:r>
            <a:r>
              <a:rPr lang="en-US" b="1" i="0" dirty="0">
                <a:solidFill>
                  <a:srgbClr val="0070C0"/>
                </a:solidFill>
                <a:effectLst/>
                <a:latin typeface="TimesNewRomanPSMT"/>
              </a:rPr>
              <a:t>50% </a:t>
            </a:r>
            <a:r>
              <a:rPr lang="en-US" b="0" i="0" dirty="0">
                <a:solidFill>
                  <a:srgbClr val="000000"/>
                </a:solidFill>
                <a:effectLst/>
                <a:latin typeface="TimesNewRomanPSMT"/>
              </a:rPr>
              <a:t>of persons with longstanding </a:t>
            </a:r>
            <a:r>
              <a:rPr lang="en-US" dirty="0">
                <a:solidFill>
                  <a:srgbClr val="000000"/>
                </a:solidFill>
                <a:latin typeface="TimesNewRomanPSMT"/>
              </a:rPr>
              <a:t>type 1 DM or type 2 DM develop symptomatic neuropathy.</a:t>
            </a:r>
          </a:p>
          <a:p>
            <a:r>
              <a:rPr lang="en-US" b="0" i="0" dirty="0">
                <a:solidFill>
                  <a:srgbClr val="000000"/>
                </a:solidFill>
                <a:effectLst/>
                <a:latin typeface="TimesNewRomanPSMT"/>
              </a:rPr>
              <a:t>Subclinical disease may be present in an even higher percentage of patients.</a:t>
            </a:r>
          </a:p>
          <a:p>
            <a:r>
              <a:rPr lang="en-US" b="0" i="0" dirty="0">
                <a:solidFill>
                  <a:srgbClr val="000000"/>
                </a:solidFill>
                <a:effectLst/>
                <a:latin typeface="TimesNewRomanPSMT"/>
              </a:rPr>
              <a:t>Usually becomes apparent after 5-10 years of diabetes</a:t>
            </a:r>
            <a:r>
              <a:rPr lang="en-US" dirty="0"/>
              <a:t> </a:t>
            </a:r>
          </a:p>
          <a:p>
            <a:r>
              <a:rPr lang="en-US" b="0" i="0" dirty="0">
                <a:solidFill>
                  <a:srgbClr val="000000"/>
                </a:solidFill>
                <a:effectLst/>
                <a:latin typeface="TimesNewRomanPSMT"/>
              </a:rPr>
              <a:t>As cause of hospitalization</a:t>
            </a:r>
            <a:r>
              <a:rPr lang="en-US" dirty="0"/>
              <a:t> </a:t>
            </a:r>
            <a:br>
              <a:rPr lang="en-US" dirty="0"/>
            </a:br>
            <a:br>
              <a:rPr lang="en-US" dirty="0"/>
            </a:br>
            <a:endParaRPr lang="en-US" dirty="0"/>
          </a:p>
        </p:txBody>
      </p:sp>
    </p:spTree>
    <p:extLst>
      <p:ext uri="{BB962C8B-B14F-4D97-AF65-F5344CB8AC3E}">
        <p14:creationId xmlns:p14="http://schemas.microsoft.com/office/powerpoint/2010/main" val="2803939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9533" y="0"/>
            <a:ext cx="8451611" cy="1143000"/>
          </a:xfrm>
        </p:spPr>
        <p:txBody>
          <a:bodyPr/>
          <a:lstStyle/>
          <a:p>
            <a:r>
              <a:rPr lang="en-US" b="1" dirty="0">
                <a:solidFill>
                  <a:srgbClr val="FF0000"/>
                </a:solidFill>
                <a:effectLst>
                  <a:outerShdw blurRad="38100" dist="38100" dir="2700000" algn="tl">
                    <a:srgbClr val="000000">
                      <a:alpha val="43137"/>
                    </a:srgbClr>
                  </a:outerShdw>
                </a:effectLst>
              </a:rPr>
              <a:t>Laboratory studies</a:t>
            </a:r>
          </a:p>
        </p:txBody>
      </p:sp>
      <p:sp>
        <p:nvSpPr>
          <p:cNvPr id="3" name="Content Placeholder 2"/>
          <p:cNvSpPr>
            <a:spLocks noGrp="1"/>
          </p:cNvSpPr>
          <p:nvPr>
            <p:ph idx="1"/>
          </p:nvPr>
        </p:nvSpPr>
        <p:spPr>
          <a:xfrm>
            <a:off x="1631504" y="1642532"/>
            <a:ext cx="8928992" cy="4292601"/>
          </a:xfrm>
        </p:spPr>
        <p:txBody>
          <a:bodyPr>
            <a:normAutofit/>
          </a:bodyPr>
          <a:lstStyle/>
          <a:p>
            <a:r>
              <a:rPr lang="en-US" dirty="0"/>
              <a:t>TSH</a:t>
            </a:r>
          </a:p>
          <a:p>
            <a:r>
              <a:rPr lang="en-US" dirty="0"/>
              <a:t>CBC</a:t>
            </a:r>
          </a:p>
          <a:p>
            <a:r>
              <a:rPr lang="en-US" dirty="0"/>
              <a:t>serum levels of folate and vitamin B12</a:t>
            </a:r>
          </a:p>
          <a:p>
            <a:r>
              <a:rPr lang="en-US" dirty="0"/>
              <a:t>Glucose, Hemoglobin A1C1, lipid</a:t>
            </a:r>
          </a:p>
          <a:p>
            <a:r>
              <a:rPr lang="en-US" dirty="0"/>
              <a:t> Serum </a:t>
            </a:r>
            <a:r>
              <a:rPr lang="en-US" dirty="0" err="1"/>
              <a:t>immunoelectrophoresis</a:t>
            </a:r>
            <a:endParaRPr lang="en-US" dirty="0"/>
          </a:p>
          <a:p>
            <a:r>
              <a:rPr lang="en-US" dirty="0"/>
              <a:t>The results of which are often abnormal in patients with chronic inflammatory demyelinating polyneuropathy, which is a common condition in persons with diabetes.</a:t>
            </a:r>
          </a:p>
        </p:txBody>
      </p:sp>
    </p:spTree>
    <p:extLst>
      <p:ext uri="{BB962C8B-B14F-4D97-AF65-F5344CB8AC3E}">
        <p14:creationId xmlns:p14="http://schemas.microsoft.com/office/powerpoint/2010/main" val="2561228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1CD01-910C-6C6D-6250-924F2573A799}"/>
              </a:ext>
            </a:extLst>
          </p:cNvPr>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latin typeface="TimesNewRomanPS-BoldMT"/>
              </a:rPr>
              <a:t>Diabetic polyradiculopathy</a:t>
            </a:r>
            <a:br>
              <a:rPr lang="en-US" b="1" dirty="0">
                <a:solidFill>
                  <a:srgbClr val="FF0000"/>
                </a:solidFill>
                <a:effectLst>
                  <a:outerShdw blurRad="38100" dist="38100" dir="2700000" algn="tl">
                    <a:srgbClr val="000000">
                      <a:alpha val="43137"/>
                    </a:srgbClr>
                  </a:outerShdw>
                </a:effectLst>
                <a:latin typeface="TimesNewRomanPS-BoldMT"/>
              </a:rPr>
            </a:br>
            <a:endParaRPr lang="en-US" dirty="0">
              <a:solidFill>
                <a:srgbClr val="FF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E54557A-3D3A-F480-71A7-C35107C070F1}"/>
              </a:ext>
            </a:extLst>
          </p:cNvPr>
          <p:cNvSpPr>
            <a:spLocks noGrp="1"/>
          </p:cNvSpPr>
          <p:nvPr>
            <p:ph idx="1"/>
          </p:nvPr>
        </p:nvSpPr>
        <p:spPr/>
        <p:txBody>
          <a:bodyPr/>
          <a:lstStyle/>
          <a:p>
            <a:r>
              <a:rPr lang="en-US" sz="2800" b="0" i="0" dirty="0">
                <a:solidFill>
                  <a:srgbClr val="000000"/>
                </a:solidFill>
                <a:effectLst/>
                <a:latin typeface="TimesNewRomanPSMT"/>
              </a:rPr>
              <a:t>Severe disabling pain in distribution of </a:t>
            </a:r>
            <a:r>
              <a:rPr lang="en-US" sz="2800" b="1" i="0" dirty="0">
                <a:solidFill>
                  <a:srgbClr val="800080"/>
                </a:solidFill>
                <a:effectLst/>
                <a:latin typeface="TimesNewRomanPSMT"/>
              </a:rPr>
              <a:t>≥ 1 </a:t>
            </a:r>
            <a:r>
              <a:rPr lang="en-US" sz="2800" b="0" i="0" dirty="0">
                <a:solidFill>
                  <a:srgbClr val="000000"/>
                </a:solidFill>
                <a:effectLst/>
                <a:latin typeface="TimesNewRomanPSMT"/>
              </a:rPr>
              <a:t>nerve roots May be accompanied by </a:t>
            </a:r>
            <a:r>
              <a:rPr lang="en-US" sz="2800" b="0" i="0" dirty="0">
                <a:solidFill>
                  <a:srgbClr val="800080"/>
                </a:solidFill>
                <a:effectLst/>
                <a:latin typeface="TimesNewRomanPSMT"/>
              </a:rPr>
              <a:t>motor weakness</a:t>
            </a:r>
          </a:p>
          <a:p>
            <a:r>
              <a:rPr lang="en-US" sz="2800" b="0" i="0" dirty="0">
                <a:solidFill>
                  <a:srgbClr val="000000"/>
                </a:solidFill>
                <a:effectLst/>
                <a:latin typeface="TimesNewRomanPSMT"/>
              </a:rPr>
              <a:t>Lumbar radiculopathy (</a:t>
            </a:r>
            <a:r>
              <a:rPr lang="en-US" sz="2800" b="1" i="0" dirty="0">
                <a:solidFill>
                  <a:srgbClr val="800080"/>
                </a:solidFill>
                <a:effectLst/>
                <a:latin typeface="TimesNewRomanPSMT"/>
              </a:rPr>
              <a:t>diabetic amyotrophy</a:t>
            </a:r>
            <a:r>
              <a:rPr lang="en-US" sz="2800" b="0" i="0" dirty="0">
                <a:solidFill>
                  <a:srgbClr val="000000"/>
                </a:solidFill>
                <a:effectLst/>
                <a:latin typeface="TimesNewRomanPSMT"/>
              </a:rPr>
              <a:t>) is most common form.</a:t>
            </a:r>
          </a:p>
          <a:p>
            <a:r>
              <a:rPr lang="en-US" sz="2800" b="0" i="0" dirty="0">
                <a:solidFill>
                  <a:srgbClr val="000000"/>
                </a:solidFill>
                <a:effectLst/>
                <a:latin typeface="TimesNewRomanPSMT"/>
              </a:rPr>
              <a:t>May cause pain in thigh with subsequent </a:t>
            </a:r>
            <a:r>
              <a:rPr lang="en-US" sz="2800" b="1" i="0" dirty="0">
                <a:solidFill>
                  <a:srgbClr val="000000"/>
                </a:solidFill>
                <a:effectLst/>
                <a:latin typeface="TimesNewRomanPSMT"/>
              </a:rPr>
              <a:t>proximal weakness </a:t>
            </a:r>
            <a:r>
              <a:rPr lang="en-US" sz="2800" b="0" i="0" dirty="0">
                <a:solidFill>
                  <a:srgbClr val="000000"/>
                </a:solidFill>
                <a:effectLst/>
                <a:latin typeface="TimesNewRomanPSMT"/>
              </a:rPr>
              <a:t>in the affected leg</a:t>
            </a:r>
          </a:p>
          <a:p>
            <a:r>
              <a:rPr lang="en-US" sz="2800" b="1" i="0" dirty="0">
                <a:solidFill>
                  <a:srgbClr val="000000"/>
                </a:solidFill>
                <a:effectLst/>
                <a:latin typeface="TimesNewRomanPSMT"/>
              </a:rPr>
              <a:t>Self-limited</a:t>
            </a:r>
            <a:r>
              <a:rPr lang="en-US" sz="2800" b="0" i="0" dirty="0">
                <a:solidFill>
                  <a:srgbClr val="000000"/>
                </a:solidFill>
                <a:effectLst/>
                <a:latin typeface="TimesNewRomanPSMT"/>
              </a:rPr>
              <a:t>; usually resolves within </a:t>
            </a:r>
            <a:r>
              <a:rPr lang="en-US" sz="2800" b="0" i="0" dirty="0">
                <a:solidFill>
                  <a:srgbClr val="800080"/>
                </a:solidFill>
                <a:effectLst/>
                <a:latin typeface="TimesNewRomanPSMT"/>
              </a:rPr>
              <a:t>6 months to 2 years </a:t>
            </a:r>
          </a:p>
          <a:p>
            <a:r>
              <a:rPr lang="en-US" sz="2800" b="0" i="0" dirty="0">
                <a:solidFill>
                  <a:srgbClr val="0070C0"/>
                </a:solidFill>
                <a:effectLst/>
                <a:latin typeface="TimesNewRomanPSMT"/>
              </a:rPr>
              <a:t>Intercostal</a:t>
            </a:r>
            <a:r>
              <a:rPr lang="en-US" sz="2800" b="0" i="0" dirty="0">
                <a:solidFill>
                  <a:srgbClr val="000000"/>
                </a:solidFill>
                <a:effectLst/>
                <a:latin typeface="TimesNewRomanPSMT"/>
              </a:rPr>
              <a:t> or </a:t>
            </a:r>
            <a:r>
              <a:rPr lang="en-US" sz="2800" b="0" i="0" dirty="0">
                <a:solidFill>
                  <a:srgbClr val="0070C0"/>
                </a:solidFill>
                <a:effectLst/>
                <a:latin typeface="TimesNewRomanPSMT"/>
              </a:rPr>
              <a:t>truncal radiculopathy </a:t>
            </a:r>
            <a:r>
              <a:rPr lang="en-US" sz="2800" b="0" i="0" dirty="0">
                <a:solidFill>
                  <a:srgbClr val="000000"/>
                </a:solidFill>
                <a:effectLst/>
                <a:latin typeface="TimesNewRomanPSMT"/>
              </a:rPr>
              <a:t>causes pain over thorax or abdomen.</a:t>
            </a:r>
            <a:r>
              <a:rPr lang="en-US" dirty="0"/>
              <a:t> </a:t>
            </a:r>
            <a:br>
              <a:rPr lang="en-US" dirty="0"/>
            </a:br>
            <a:endParaRPr lang="en-US" dirty="0"/>
          </a:p>
        </p:txBody>
      </p:sp>
    </p:spTree>
    <p:extLst>
      <p:ext uri="{BB962C8B-B14F-4D97-AF65-F5344CB8AC3E}">
        <p14:creationId xmlns:p14="http://schemas.microsoft.com/office/powerpoint/2010/main" val="1356420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07CE6-93E8-250F-A692-B3D837E7421E}"/>
              </a:ext>
            </a:extLst>
          </p:cNvPr>
          <p:cNvSpPr>
            <a:spLocks noGrp="1"/>
          </p:cNvSpPr>
          <p:nvPr>
            <p:ph type="title"/>
          </p:nvPr>
        </p:nvSpPr>
        <p:spPr/>
        <p:txBody>
          <a:bodyPr>
            <a:normAutofit fontScale="90000"/>
          </a:bodyPr>
          <a:lstStyle/>
          <a:p>
            <a:r>
              <a:rPr lang="en-US" sz="4900" b="1" dirty="0">
                <a:solidFill>
                  <a:srgbClr val="FF0000"/>
                </a:solidFill>
                <a:effectLst>
                  <a:outerShdw blurRad="38100" dist="38100" dir="2700000" algn="tl">
                    <a:srgbClr val="000000">
                      <a:alpha val="43137"/>
                    </a:srgbClr>
                  </a:outerShdw>
                </a:effectLst>
                <a:latin typeface="TimesNewRomanPS-BoldMT"/>
              </a:rPr>
              <a:t>Mononeuropathy</a:t>
            </a:r>
            <a:br>
              <a:rPr lang="en-US" sz="4900" dirty="0">
                <a:solidFill>
                  <a:srgbClr val="FF0000"/>
                </a:solidFill>
                <a:effectLst>
                  <a:outerShdw blurRad="38100" dist="38100" dir="2700000" algn="tl">
                    <a:srgbClr val="000000">
                      <a:alpha val="43137"/>
                    </a:srgbClr>
                  </a:outerShdw>
                </a:effectLst>
              </a:rPr>
            </a:br>
            <a:endParaRPr lang="en-US" dirty="0">
              <a:solidFill>
                <a:srgbClr val="FF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39C12ED5-DBC8-8E39-BD0C-188C650F4609}"/>
              </a:ext>
            </a:extLst>
          </p:cNvPr>
          <p:cNvSpPr>
            <a:spLocks noGrp="1"/>
          </p:cNvSpPr>
          <p:nvPr>
            <p:ph idx="1"/>
          </p:nvPr>
        </p:nvSpPr>
        <p:spPr>
          <a:xfrm>
            <a:off x="838200" y="1278466"/>
            <a:ext cx="10515600" cy="5401733"/>
          </a:xfrm>
        </p:spPr>
        <p:txBody>
          <a:bodyPr>
            <a:normAutofit/>
          </a:bodyPr>
          <a:lstStyle/>
          <a:p>
            <a:r>
              <a:rPr lang="en-US" sz="2400" b="0" i="0" dirty="0">
                <a:solidFill>
                  <a:srgbClr val="000000"/>
                </a:solidFill>
                <a:effectLst/>
                <a:latin typeface="TimesNewRomanPSMT"/>
              </a:rPr>
              <a:t>Dysfunction of isolated cranial or peripheral nerves ,Much less common than polyneuropathy</a:t>
            </a:r>
          </a:p>
          <a:p>
            <a:r>
              <a:rPr lang="en-US" sz="2400" b="0" i="0" dirty="0">
                <a:solidFill>
                  <a:srgbClr val="000000"/>
                </a:solidFill>
                <a:effectLst/>
                <a:latin typeface="TimesNewRomanPSMT"/>
              </a:rPr>
              <a:t>Presents with </a:t>
            </a:r>
            <a:r>
              <a:rPr lang="en-US" sz="2400" b="0" i="0" dirty="0">
                <a:solidFill>
                  <a:srgbClr val="800080"/>
                </a:solidFill>
                <a:effectLst/>
                <a:latin typeface="TimesNewRomanPSMT"/>
              </a:rPr>
              <a:t>pain</a:t>
            </a:r>
            <a:r>
              <a:rPr lang="en-US" sz="2400" b="0" i="0" dirty="0">
                <a:solidFill>
                  <a:srgbClr val="000000"/>
                </a:solidFill>
                <a:effectLst/>
                <a:latin typeface="TimesNewRomanPSMT"/>
              </a:rPr>
              <a:t> and </a:t>
            </a:r>
            <a:r>
              <a:rPr lang="en-US" sz="2400" b="0" i="0" dirty="0">
                <a:solidFill>
                  <a:srgbClr val="800080"/>
                </a:solidFill>
                <a:effectLst/>
                <a:latin typeface="TimesNewRomanPSMT"/>
              </a:rPr>
              <a:t>motor weakness </a:t>
            </a:r>
            <a:r>
              <a:rPr lang="en-US" sz="2400" b="0" i="0" dirty="0">
                <a:solidFill>
                  <a:srgbClr val="000000"/>
                </a:solidFill>
                <a:effectLst/>
                <a:latin typeface="TimesNewRomanPSMT"/>
              </a:rPr>
              <a:t>in distribution of a </a:t>
            </a:r>
            <a:r>
              <a:rPr lang="en-US" sz="2400" b="1" i="0" dirty="0">
                <a:solidFill>
                  <a:srgbClr val="000000"/>
                </a:solidFill>
                <a:effectLst/>
                <a:latin typeface="TimesNewRomanPSMT"/>
              </a:rPr>
              <a:t>single</a:t>
            </a:r>
            <a:r>
              <a:rPr lang="en-US" sz="2400" b="0" i="0" dirty="0">
                <a:solidFill>
                  <a:srgbClr val="000000"/>
                </a:solidFill>
                <a:effectLst/>
                <a:latin typeface="TimesNewRomanPSMT"/>
              </a:rPr>
              <a:t> nerve </a:t>
            </a:r>
          </a:p>
          <a:p>
            <a:r>
              <a:rPr lang="en-US" sz="2400" b="0" i="0" dirty="0">
                <a:solidFill>
                  <a:srgbClr val="000000"/>
                </a:solidFill>
                <a:effectLst/>
                <a:latin typeface="TimesNewRomanPSMT"/>
              </a:rPr>
              <a:t>Vascular etiology has been suggested.</a:t>
            </a:r>
          </a:p>
          <a:p>
            <a:r>
              <a:rPr lang="en-US" sz="2400" b="0" i="0" dirty="0">
                <a:solidFill>
                  <a:srgbClr val="000000"/>
                </a:solidFill>
                <a:effectLst/>
                <a:latin typeface="TimesNewRomanPSMT"/>
              </a:rPr>
              <a:t>Involvement of the </a:t>
            </a:r>
            <a:r>
              <a:rPr lang="en-US" sz="2400" b="1" i="0" dirty="0">
                <a:solidFill>
                  <a:srgbClr val="0070C0"/>
                </a:solidFill>
                <a:effectLst/>
                <a:latin typeface="TimesNewRomanPSMT"/>
              </a:rPr>
              <a:t>third cranial </a:t>
            </a:r>
            <a:r>
              <a:rPr lang="en-US" sz="2400" b="0" i="0" dirty="0">
                <a:solidFill>
                  <a:srgbClr val="000000"/>
                </a:solidFill>
                <a:effectLst/>
                <a:latin typeface="TimesNewRomanPSMT"/>
              </a:rPr>
              <a:t>nerve is most common.</a:t>
            </a:r>
          </a:p>
          <a:p>
            <a:r>
              <a:rPr lang="en-US" sz="2400" b="0" i="0" dirty="0">
                <a:solidFill>
                  <a:srgbClr val="000000"/>
                </a:solidFill>
                <a:effectLst/>
                <a:latin typeface="TimesNewRomanPSMT"/>
              </a:rPr>
              <a:t>Heralded by diplopia</a:t>
            </a:r>
          </a:p>
          <a:p>
            <a:r>
              <a:rPr lang="en-US" sz="2400" b="0" i="0" dirty="0">
                <a:solidFill>
                  <a:srgbClr val="000000"/>
                </a:solidFill>
                <a:effectLst/>
                <a:latin typeface="TimesNewRomanPSMT"/>
              </a:rPr>
              <a:t>Physical examination reveals: Ptosis Ophthalmoplegia</a:t>
            </a:r>
          </a:p>
          <a:p>
            <a:r>
              <a:rPr lang="en-US" sz="2400" b="0" i="0" dirty="0">
                <a:solidFill>
                  <a:srgbClr val="7030A0"/>
                </a:solidFill>
                <a:effectLst/>
                <a:latin typeface="TimesNewRomanPSMT"/>
              </a:rPr>
              <a:t>Normal pupillary constriction to light</a:t>
            </a:r>
          </a:p>
          <a:p>
            <a:r>
              <a:rPr lang="en-US" sz="2400" b="0" i="0" dirty="0">
                <a:solidFill>
                  <a:srgbClr val="000000"/>
                </a:solidFill>
                <a:effectLst/>
                <a:latin typeface="TimesNewRomanPSMT"/>
              </a:rPr>
              <a:t>Cranial nerves </a:t>
            </a:r>
            <a:r>
              <a:rPr lang="en-US" sz="2400" b="0" i="0" dirty="0">
                <a:solidFill>
                  <a:srgbClr val="0070C0"/>
                </a:solidFill>
                <a:effectLst/>
                <a:latin typeface="TimesNewRomanPSMT"/>
              </a:rPr>
              <a:t>IV</a:t>
            </a:r>
            <a:r>
              <a:rPr lang="en-US" sz="2400" b="0" i="0" dirty="0">
                <a:solidFill>
                  <a:srgbClr val="000000"/>
                </a:solidFill>
                <a:effectLst/>
                <a:latin typeface="TimesNewRomanPSMT"/>
              </a:rPr>
              <a:t>, </a:t>
            </a:r>
            <a:r>
              <a:rPr lang="en-US" sz="2400" b="0" i="0" dirty="0">
                <a:solidFill>
                  <a:srgbClr val="0070C0"/>
                </a:solidFill>
                <a:effectLst/>
                <a:latin typeface="TimesNewRomanPSMT"/>
              </a:rPr>
              <a:t>VI</a:t>
            </a:r>
            <a:r>
              <a:rPr lang="en-US" sz="2400" b="0" i="0" dirty="0">
                <a:solidFill>
                  <a:srgbClr val="000000"/>
                </a:solidFill>
                <a:effectLst/>
                <a:latin typeface="TimesNewRomanPSMT"/>
              </a:rPr>
              <a:t>, or </a:t>
            </a:r>
            <a:r>
              <a:rPr lang="en-US" sz="2400" b="0" i="0" dirty="0">
                <a:solidFill>
                  <a:srgbClr val="0070C0"/>
                </a:solidFill>
                <a:effectLst/>
                <a:latin typeface="TimesNewRomanPSMT"/>
              </a:rPr>
              <a:t>VII</a:t>
            </a:r>
            <a:r>
              <a:rPr lang="en-US" sz="2400" b="0" i="0" dirty="0">
                <a:solidFill>
                  <a:srgbClr val="000000"/>
                </a:solidFill>
                <a:effectLst/>
                <a:latin typeface="TimesNewRomanPSMT"/>
              </a:rPr>
              <a:t> (Bell's palsy) are less frequently affected.</a:t>
            </a:r>
          </a:p>
          <a:p>
            <a:r>
              <a:rPr lang="en-US" sz="2400" b="0" i="0" dirty="0">
                <a:solidFill>
                  <a:srgbClr val="000000"/>
                </a:solidFill>
                <a:effectLst/>
                <a:latin typeface="TimesNewRomanPSMT"/>
              </a:rPr>
              <a:t>Mononeuropathy multiplex: simultaneous involvement of &gt; 1 nerve</a:t>
            </a:r>
            <a:r>
              <a:rPr lang="en-US" sz="2400" dirty="0"/>
              <a:t> </a:t>
            </a:r>
            <a:br>
              <a:rPr lang="en-US" dirty="0"/>
            </a:br>
            <a:endParaRPr lang="en-US" dirty="0"/>
          </a:p>
        </p:txBody>
      </p:sp>
      <p:pic>
        <p:nvPicPr>
          <p:cNvPr id="5" name="Picture 4">
            <a:extLst>
              <a:ext uri="{FF2B5EF4-FFF2-40B4-BE49-F238E27FC236}">
                <a16:creationId xmlns:a16="http://schemas.microsoft.com/office/drawing/2014/main" id="{EF7B2065-6C67-B130-A25A-70271C9A674A}"/>
              </a:ext>
            </a:extLst>
          </p:cNvPr>
          <p:cNvPicPr>
            <a:picLocks noChangeAspect="1"/>
          </p:cNvPicPr>
          <p:nvPr/>
        </p:nvPicPr>
        <p:blipFill>
          <a:blip r:embed="rId2"/>
          <a:stretch>
            <a:fillRect/>
          </a:stretch>
        </p:blipFill>
        <p:spPr>
          <a:xfrm>
            <a:off x="8212667" y="3250671"/>
            <a:ext cx="3398837" cy="1304925"/>
          </a:xfrm>
          <a:prstGeom prst="rect">
            <a:avLst/>
          </a:prstGeom>
        </p:spPr>
      </p:pic>
    </p:spTree>
    <p:extLst>
      <p:ext uri="{BB962C8B-B14F-4D97-AF65-F5344CB8AC3E}">
        <p14:creationId xmlns:p14="http://schemas.microsoft.com/office/powerpoint/2010/main" val="882734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5ED56AE-289E-A12D-A9C6-4D294CB4B4E3}"/>
              </a:ext>
            </a:extLst>
          </p:cNvPr>
          <p:cNvPicPr>
            <a:picLocks noGrp="1" noChangeAspect="1"/>
          </p:cNvPicPr>
          <p:nvPr>
            <p:ph idx="1"/>
          </p:nvPr>
        </p:nvPicPr>
        <p:blipFill>
          <a:blip r:embed="rId2"/>
          <a:stretch>
            <a:fillRect/>
          </a:stretch>
        </p:blipFill>
        <p:spPr>
          <a:xfrm>
            <a:off x="533400" y="601134"/>
            <a:ext cx="11125200" cy="5300133"/>
          </a:xfrm>
        </p:spPr>
      </p:pic>
    </p:spTree>
    <p:extLst>
      <p:ext uri="{BB962C8B-B14F-4D97-AF65-F5344CB8AC3E}">
        <p14:creationId xmlns:p14="http://schemas.microsoft.com/office/powerpoint/2010/main" val="2788403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9EADD-6B34-93C1-C6E3-39A223761931}"/>
              </a:ext>
            </a:extLst>
          </p:cNvPr>
          <p:cNvSpPr>
            <a:spLocks noGrp="1"/>
          </p:cNvSpPr>
          <p:nvPr>
            <p:ph type="title"/>
          </p:nvPr>
        </p:nvSpPr>
        <p:spPr>
          <a:xfrm>
            <a:off x="838200" y="270933"/>
            <a:ext cx="10515600" cy="863600"/>
          </a:xfrm>
        </p:spPr>
        <p:txBody>
          <a:bodyPr>
            <a:normAutofit fontScale="90000"/>
          </a:bodyPr>
          <a:lstStyle/>
          <a:p>
            <a:r>
              <a:rPr lang="en-US" sz="4000" b="1" i="0" dirty="0">
                <a:solidFill>
                  <a:srgbClr val="FF0000"/>
                </a:solidFill>
                <a:effectLst>
                  <a:outerShdw blurRad="38100" dist="38100" dir="2700000" algn="tl">
                    <a:srgbClr val="000000">
                      <a:alpha val="43137"/>
                    </a:srgbClr>
                  </a:outerShdw>
                </a:effectLst>
                <a:latin typeface="TimesNewRomanPS-BoldMT"/>
              </a:rPr>
              <a:t>Autonomic neuropathy</a:t>
            </a:r>
            <a:r>
              <a:rPr lang="en-US" sz="4000" dirty="0">
                <a:solidFill>
                  <a:srgbClr val="FF0000"/>
                </a:solidFill>
                <a:effectLst>
                  <a:outerShdw blurRad="38100" dist="38100" dir="2700000" algn="tl">
                    <a:srgbClr val="000000">
                      <a:alpha val="43137"/>
                    </a:srgbClr>
                  </a:outerShdw>
                </a:effectLst>
              </a:rPr>
              <a:t> </a:t>
            </a:r>
            <a:br>
              <a:rPr lang="en-US" dirty="0"/>
            </a:br>
            <a:endParaRPr lang="en-US" dirty="0"/>
          </a:p>
        </p:txBody>
      </p:sp>
      <p:sp>
        <p:nvSpPr>
          <p:cNvPr id="3" name="Content Placeholder 2">
            <a:extLst>
              <a:ext uri="{FF2B5EF4-FFF2-40B4-BE49-F238E27FC236}">
                <a16:creationId xmlns:a16="http://schemas.microsoft.com/office/drawing/2014/main" id="{281455F0-E2CC-91A9-1815-9FDF737FDB17}"/>
              </a:ext>
            </a:extLst>
          </p:cNvPr>
          <p:cNvSpPr>
            <a:spLocks noGrp="1"/>
          </p:cNvSpPr>
          <p:nvPr>
            <p:ph idx="1"/>
          </p:nvPr>
        </p:nvSpPr>
        <p:spPr>
          <a:xfrm>
            <a:off x="838200" y="1236132"/>
            <a:ext cx="10515600" cy="5249335"/>
          </a:xfrm>
        </p:spPr>
        <p:txBody>
          <a:bodyPr>
            <a:normAutofit fontScale="85000" lnSpcReduction="20000"/>
          </a:bodyPr>
          <a:lstStyle/>
          <a:p>
            <a:r>
              <a:rPr lang="en-US" sz="2800" b="0" i="0" dirty="0">
                <a:solidFill>
                  <a:srgbClr val="000000"/>
                </a:solidFill>
                <a:effectLst/>
                <a:latin typeface="CharisSIL"/>
              </a:rPr>
              <a:t>At the time of diabetes diagnosis in up to 7 percent but can be as high as 50 percent after 15 years</a:t>
            </a:r>
            <a:r>
              <a:rPr lang="en-US" dirty="0"/>
              <a:t> </a:t>
            </a:r>
            <a:br>
              <a:rPr lang="en-US" dirty="0"/>
            </a:br>
            <a:r>
              <a:rPr lang="en-US" sz="2900" b="1" i="0" dirty="0">
                <a:solidFill>
                  <a:srgbClr val="800080"/>
                </a:solidFill>
                <a:effectLst/>
                <a:latin typeface="CharisSIL-Bold"/>
              </a:rPr>
              <a:t>SCREENING</a:t>
            </a:r>
            <a:r>
              <a:rPr lang="en-US" dirty="0"/>
              <a:t>  is recommended for </a:t>
            </a:r>
            <a:r>
              <a:rPr lang="en-US" sz="2800" b="0" i="0" dirty="0">
                <a:solidFill>
                  <a:srgbClr val="000000"/>
                </a:solidFill>
                <a:effectLst/>
                <a:latin typeface="CharisSIL"/>
              </a:rPr>
              <a:t>all patients with diabetes. </a:t>
            </a:r>
          </a:p>
          <a:p>
            <a:r>
              <a:rPr lang="en-US" sz="2800" b="0" i="0" dirty="0">
                <a:solidFill>
                  <a:srgbClr val="000000"/>
                </a:solidFill>
                <a:effectLst/>
                <a:latin typeface="CharisSIL"/>
              </a:rPr>
              <a:t>Early recognition of clinical or subclinical DAN is useful for risk stratification and to guide specific </a:t>
            </a:r>
            <a:r>
              <a:rPr lang="en-US" sz="2800" b="0" i="0" dirty="0">
                <a:solidFill>
                  <a:srgbClr val="0070C0"/>
                </a:solidFill>
                <a:effectLst/>
                <a:latin typeface="CharisSIL"/>
              </a:rPr>
              <a:t>glycemic</a:t>
            </a:r>
            <a:r>
              <a:rPr lang="en-US" sz="2800" b="0" i="0" dirty="0">
                <a:solidFill>
                  <a:srgbClr val="000000"/>
                </a:solidFill>
                <a:effectLst/>
                <a:latin typeface="CharisSIL"/>
              </a:rPr>
              <a:t>, </a:t>
            </a:r>
            <a:r>
              <a:rPr lang="en-US" sz="2800" b="0" i="0" dirty="0">
                <a:solidFill>
                  <a:srgbClr val="0070C0"/>
                </a:solidFill>
                <a:effectLst/>
                <a:latin typeface="CharisSIL"/>
              </a:rPr>
              <a:t>lipid</a:t>
            </a:r>
            <a:r>
              <a:rPr lang="en-US" sz="2800" b="0" i="0" dirty="0">
                <a:solidFill>
                  <a:srgbClr val="000000"/>
                </a:solidFill>
                <a:effectLst/>
                <a:latin typeface="CharisSIL"/>
              </a:rPr>
              <a:t>, and </a:t>
            </a:r>
            <a:r>
              <a:rPr lang="en-US" sz="2800" b="0" i="0" dirty="0">
                <a:solidFill>
                  <a:srgbClr val="0070C0"/>
                </a:solidFill>
                <a:effectLst/>
                <a:latin typeface="CharisSIL"/>
              </a:rPr>
              <a:t>blood pressure targets</a:t>
            </a:r>
            <a:r>
              <a:rPr lang="en-US" dirty="0">
                <a:solidFill>
                  <a:srgbClr val="0070C0"/>
                </a:solidFill>
              </a:rPr>
              <a:t> </a:t>
            </a:r>
          </a:p>
          <a:p>
            <a:r>
              <a:rPr lang="en-US" sz="2800" b="0" i="0" dirty="0">
                <a:solidFill>
                  <a:srgbClr val="000000"/>
                </a:solidFill>
                <a:effectLst/>
                <a:latin typeface="CharisSIL"/>
              </a:rPr>
              <a:t>We screen for DAN at the time of diagnosis of type 2 diabetes and 5 years after the diagnosis of type 1 diabetes</a:t>
            </a:r>
            <a:r>
              <a:rPr lang="en-US" dirty="0"/>
              <a:t> </a:t>
            </a:r>
          </a:p>
          <a:p>
            <a:r>
              <a:rPr lang="en-US" dirty="0"/>
              <a:t>Screening</a:t>
            </a:r>
            <a:r>
              <a:rPr lang="en-US" sz="4200" dirty="0"/>
              <a:t>:</a:t>
            </a:r>
            <a:r>
              <a:rPr lang="en-US" sz="4200" b="1" dirty="0"/>
              <a:t>+</a:t>
            </a:r>
            <a:r>
              <a:rPr lang="en-US" dirty="0"/>
              <a:t>               </a:t>
            </a:r>
            <a:r>
              <a:rPr lang="en-US" sz="3400" dirty="0">
                <a:solidFill>
                  <a:srgbClr val="000000"/>
                </a:solidFill>
                <a:latin typeface="CharisSIL"/>
              </a:rPr>
              <a:t>directed testing may be performed to help establish the diagnosis of DAN </a:t>
            </a:r>
          </a:p>
          <a:p>
            <a:pPr marL="0" indent="0">
              <a:buNone/>
            </a:pPr>
            <a:r>
              <a:rPr lang="en-US" b="1" dirty="0"/>
              <a:t>                    </a:t>
            </a:r>
            <a:r>
              <a:rPr lang="en-US" sz="3300" b="1" dirty="0"/>
              <a:t>_</a:t>
            </a:r>
            <a:r>
              <a:rPr lang="en-US" dirty="0"/>
              <a:t>                </a:t>
            </a:r>
            <a:r>
              <a:rPr lang="en-US" sz="3400" b="0" i="0" dirty="0">
                <a:solidFill>
                  <a:srgbClr val="000000"/>
                </a:solidFill>
                <a:effectLst/>
                <a:latin typeface="CharisSIL"/>
              </a:rPr>
              <a:t>a history and physical examination for symptoms</a:t>
            </a:r>
          </a:p>
          <a:p>
            <a:pPr marL="0" indent="0">
              <a:buNone/>
            </a:pPr>
            <a:r>
              <a:rPr lang="en-US" sz="3400" b="0" i="0" dirty="0">
                <a:solidFill>
                  <a:srgbClr val="000000"/>
                </a:solidFill>
                <a:effectLst/>
                <a:latin typeface="CharisSIL"/>
              </a:rPr>
              <a:t> and signs of autonomic dysfunction should be repeated </a:t>
            </a:r>
            <a:r>
              <a:rPr lang="en-US" sz="3400" b="0" i="0" dirty="0">
                <a:solidFill>
                  <a:srgbClr val="800080"/>
                </a:solidFill>
                <a:effectLst/>
                <a:latin typeface="CharisSIL"/>
              </a:rPr>
              <a:t>annually</a:t>
            </a:r>
            <a:r>
              <a:rPr lang="en-US" sz="3400" dirty="0"/>
              <a:t> </a:t>
            </a:r>
            <a:br>
              <a:rPr lang="en-US" sz="3400" dirty="0"/>
            </a:br>
            <a:br>
              <a:rPr lang="en-US" sz="3400" dirty="0"/>
            </a:br>
            <a:br>
              <a:rPr lang="en-US" dirty="0"/>
            </a:br>
            <a:br>
              <a:rPr lang="en-US" dirty="0"/>
            </a:br>
            <a:br>
              <a:rPr lang="en-US" dirty="0"/>
            </a:br>
            <a:endParaRPr lang="en-US" dirty="0"/>
          </a:p>
        </p:txBody>
      </p:sp>
      <p:cxnSp>
        <p:nvCxnSpPr>
          <p:cNvPr id="5" name="Straight Arrow Connector 4">
            <a:extLst>
              <a:ext uri="{FF2B5EF4-FFF2-40B4-BE49-F238E27FC236}">
                <a16:creationId xmlns:a16="http://schemas.microsoft.com/office/drawing/2014/main" id="{FB57DE69-2168-C6AE-244B-A6E812AED29D}"/>
              </a:ext>
            </a:extLst>
          </p:cNvPr>
          <p:cNvCxnSpPr>
            <a:cxnSpLocks/>
          </p:cNvCxnSpPr>
          <p:nvPr/>
        </p:nvCxnSpPr>
        <p:spPr>
          <a:xfrm>
            <a:off x="2861734" y="3682999"/>
            <a:ext cx="6265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CAB61AF-783F-622C-0F28-CACD2D21551B}"/>
              </a:ext>
            </a:extLst>
          </p:cNvPr>
          <p:cNvCxnSpPr>
            <a:cxnSpLocks/>
          </p:cNvCxnSpPr>
          <p:nvPr/>
        </p:nvCxnSpPr>
        <p:spPr>
          <a:xfrm>
            <a:off x="2785533" y="4546601"/>
            <a:ext cx="6265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2454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4968240-9EE9-D663-1CDC-2138B19C0CD6}"/>
              </a:ext>
            </a:extLst>
          </p:cNvPr>
          <p:cNvPicPr>
            <a:picLocks noGrp="1" noChangeAspect="1"/>
          </p:cNvPicPr>
          <p:nvPr>
            <p:ph idx="1"/>
          </p:nvPr>
        </p:nvPicPr>
        <p:blipFill>
          <a:blip r:embed="rId2"/>
          <a:stretch>
            <a:fillRect/>
          </a:stretch>
        </p:blipFill>
        <p:spPr>
          <a:xfrm>
            <a:off x="1473201" y="160867"/>
            <a:ext cx="9245600" cy="6604000"/>
          </a:xfrm>
          <a:prstGeom prst="rect">
            <a:avLst/>
          </a:prstGeom>
        </p:spPr>
      </p:pic>
    </p:spTree>
    <p:extLst>
      <p:ext uri="{BB962C8B-B14F-4D97-AF65-F5344CB8AC3E}">
        <p14:creationId xmlns:p14="http://schemas.microsoft.com/office/powerpoint/2010/main" val="2275832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43293-D8FE-9D28-B3E5-83679F754B87}"/>
              </a:ext>
            </a:extLst>
          </p:cNvPr>
          <p:cNvSpPr>
            <a:spLocks noGrp="1"/>
          </p:cNvSpPr>
          <p:nvPr>
            <p:ph type="title"/>
          </p:nvPr>
        </p:nvSpPr>
        <p:spPr>
          <a:xfrm>
            <a:off x="838200" y="220134"/>
            <a:ext cx="10515600" cy="626534"/>
          </a:xfrm>
        </p:spPr>
        <p:txBody>
          <a:bodyPr>
            <a:normAutofit/>
          </a:bodyPr>
          <a:lstStyle/>
          <a:p>
            <a:r>
              <a:rPr lang="en-US" sz="3200" b="1" dirty="0">
                <a:solidFill>
                  <a:srgbClr val="FF0000"/>
                </a:solidFill>
                <a:effectLst>
                  <a:outerShdw blurRad="38100" dist="38100" dir="2700000" algn="tl">
                    <a:srgbClr val="000000">
                      <a:alpha val="43137"/>
                    </a:srgbClr>
                  </a:outerShdw>
                </a:effectLst>
              </a:rPr>
              <a:t>CARDIOVASCULAR AUTONOMIC NEUROPATHY</a:t>
            </a:r>
          </a:p>
        </p:txBody>
      </p:sp>
      <p:sp>
        <p:nvSpPr>
          <p:cNvPr id="3" name="Content Placeholder 2">
            <a:extLst>
              <a:ext uri="{FF2B5EF4-FFF2-40B4-BE49-F238E27FC236}">
                <a16:creationId xmlns:a16="http://schemas.microsoft.com/office/drawing/2014/main" id="{1203437A-874F-FF8C-6B58-95ABB1516106}"/>
              </a:ext>
            </a:extLst>
          </p:cNvPr>
          <p:cNvSpPr>
            <a:spLocks noGrp="1"/>
          </p:cNvSpPr>
          <p:nvPr>
            <p:ph idx="1"/>
          </p:nvPr>
        </p:nvSpPr>
        <p:spPr>
          <a:xfrm>
            <a:off x="838200" y="1066800"/>
            <a:ext cx="10515600" cy="5571066"/>
          </a:xfrm>
        </p:spPr>
        <p:txBody>
          <a:bodyPr>
            <a:normAutofit fontScale="92500" lnSpcReduction="20000"/>
          </a:bodyPr>
          <a:lstStyle/>
          <a:p>
            <a:r>
              <a:rPr lang="en-US" b="1" i="0" dirty="0">
                <a:solidFill>
                  <a:srgbClr val="0070C0"/>
                </a:solidFill>
                <a:effectLst/>
                <a:latin typeface="CharisSIL-Bold"/>
              </a:rPr>
              <a:t>Resting tachycardia and exercise intolerance</a:t>
            </a:r>
            <a:r>
              <a:rPr lang="en-US" dirty="0">
                <a:solidFill>
                  <a:srgbClr val="0070C0"/>
                </a:solidFill>
              </a:rPr>
              <a:t> </a:t>
            </a:r>
          </a:p>
          <a:p>
            <a:pPr marL="0" indent="0">
              <a:buNone/>
            </a:pPr>
            <a:br>
              <a:rPr lang="en-US" dirty="0"/>
            </a:br>
            <a:r>
              <a:rPr lang="en-US" sz="2800" b="0" i="0" dirty="0">
                <a:solidFill>
                  <a:srgbClr val="000000"/>
                </a:solidFill>
                <a:effectLst/>
                <a:latin typeface="CharisSIL"/>
              </a:rPr>
              <a:t>As autonomic neuropathy progresses, the resting heart rate gradually slows .Cardiac </a:t>
            </a:r>
            <a:r>
              <a:rPr lang="en-US" sz="2800" b="1" i="0" dirty="0">
                <a:solidFill>
                  <a:srgbClr val="000000"/>
                </a:solidFill>
                <a:effectLst/>
                <a:latin typeface="CharisSIL"/>
              </a:rPr>
              <a:t>denervation</a:t>
            </a:r>
            <a:r>
              <a:rPr lang="en-US" sz="2800" b="0" i="0" dirty="0">
                <a:solidFill>
                  <a:srgbClr val="000000"/>
                </a:solidFill>
                <a:effectLst/>
                <a:latin typeface="CharisSIL"/>
              </a:rPr>
              <a:t> can occur in diabetic patients with advanced autonomic neuropathy.</a:t>
            </a:r>
          </a:p>
          <a:p>
            <a:pPr marL="0" indent="0">
              <a:buNone/>
            </a:pPr>
            <a:r>
              <a:rPr lang="en-US" sz="2800" b="0" i="0" dirty="0">
                <a:solidFill>
                  <a:srgbClr val="800080"/>
                </a:solidFill>
                <a:effectLst/>
                <a:latin typeface="CharisSIL"/>
              </a:rPr>
              <a:t>fixed heart rate </a:t>
            </a:r>
            <a:r>
              <a:rPr lang="en-US" dirty="0">
                <a:solidFill>
                  <a:srgbClr val="800080"/>
                </a:solidFill>
                <a:latin typeface="CharisSIL"/>
              </a:rPr>
              <a:t>(80 to 90), </a:t>
            </a:r>
            <a:r>
              <a:rPr lang="en-US" sz="2800" b="0" i="0" dirty="0">
                <a:solidFill>
                  <a:srgbClr val="800080"/>
                </a:solidFill>
                <a:effectLst/>
                <a:latin typeface="CharisSIL"/>
              </a:rPr>
              <a:t>elevated risk of painless myocardial infarction</a:t>
            </a:r>
            <a:r>
              <a:rPr lang="en-US" sz="2800" b="0" i="0" dirty="0">
                <a:solidFill>
                  <a:srgbClr val="000000"/>
                </a:solidFill>
                <a:effectLst/>
                <a:latin typeface="CharisSIL"/>
              </a:rPr>
              <a:t>, </a:t>
            </a:r>
            <a:r>
              <a:rPr lang="en-US" sz="2800" b="0" i="0" dirty="0">
                <a:solidFill>
                  <a:srgbClr val="800080"/>
                </a:solidFill>
                <a:effectLst/>
                <a:latin typeface="CharisSIL"/>
              </a:rPr>
              <a:t>arrhythmias</a:t>
            </a:r>
            <a:r>
              <a:rPr lang="en-US" sz="2800" b="0" i="0" dirty="0">
                <a:solidFill>
                  <a:srgbClr val="000000"/>
                </a:solidFill>
                <a:effectLst/>
                <a:latin typeface="CharisSIL"/>
              </a:rPr>
              <a:t>, </a:t>
            </a:r>
            <a:r>
              <a:rPr lang="en-US" sz="2800" b="0" i="0" dirty="0">
                <a:solidFill>
                  <a:srgbClr val="800080"/>
                </a:solidFill>
                <a:effectLst/>
                <a:latin typeface="CharisSIL"/>
              </a:rPr>
              <a:t>sudden death</a:t>
            </a:r>
            <a:r>
              <a:rPr lang="en-US" dirty="0">
                <a:solidFill>
                  <a:srgbClr val="800080"/>
                </a:solidFill>
              </a:rPr>
              <a:t> </a:t>
            </a:r>
          </a:p>
          <a:p>
            <a:r>
              <a:rPr lang="en-US" b="1" dirty="0">
                <a:solidFill>
                  <a:srgbClr val="0070C0"/>
                </a:solidFill>
                <a:latin typeface="CharisSIL-Bold"/>
              </a:rPr>
              <a:t>Postural tachycardia </a:t>
            </a:r>
          </a:p>
          <a:p>
            <a:r>
              <a:rPr lang="en-US" b="1" dirty="0">
                <a:solidFill>
                  <a:srgbClr val="0070C0"/>
                </a:solidFill>
                <a:latin typeface="CharisSIL-Bold"/>
              </a:rPr>
              <a:t>Orthostatic hypotension </a:t>
            </a:r>
          </a:p>
          <a:p>
            <a:pPr marL="0" indent="0">
              <a:buNone/>
            </a:pPr>
            <a:r>
              <a:rPr lang="en-US" b="1" i="0" dirty="0">
                <a:solidFill>
                  <a:srgbClr val="800080"/>
                </a:solidFill>
                <a:effectLst>
                  <a:outerShdw blurRad="38100" dist="38100" dir="2700000" algn="tl">
                    <a:srgbClr val="000000">
                      <a:alpha val="43137"/>
                    </a:srgbClr>
                  </a:outerShdw>
                </a:effectLst>
                <a:latin typeface="CharisSIL-Bold"/>
              </a:rPr>
              <a:t>Intermittent dizziness</a:t>
            </a:r>
            <a:r>
              <a:rPr lang="en-US" dirty="0">
                <a:solidFill>
                  <a:srgbClr val="800080"/>
                </a:solidFill>
                <a:effectLst>
                  <a:outerShdw blurRad="38100" dist="38100" dir="2700000" algn="tl">
                    <a:srgbClr val="000000">
                      <a:alpha val="43137"/>
                    </a:srgbClr>
                  </a:outerShdw>
                </a:effectLst>
              </a:rPr>
              <a:t> </a:t>
            </a:r>
          </a:p>
          <a:p>
            <a:pPr marL="0" indent="0">
              <a:buNone/>
            </a:pPr>
            <a:r>
              <a:rPr lang="en-US" b="1" i="0" dirty="0">
                <a:solidFill>
                  <a:srgbClr val="800080"/>
                </a:solidFill>
                <a:effectLst>
                  <a:outerShdw blurRad="38100" dist="38100" dir="2700000" algn="tl">
                    <a:srgbClr val="000000">
                      <a:alpha val="43137"/>
                    </a:srgbClr>
                  </a:outerShdw>
                </a:effectLst>
                <a:latin typeface="CharisSIL-Bold"/>
              </a:rPr>
              <a:t>Supine hypertension</a:t>
            </a:r>
            <a:r>
              <a:rPr lang="en-US" dirty="0">
                <a:solidFill>
                  <a:srgbClr val="800080"/>
                </a:solidFill>
                <a:effectLst>
                  <a:outerShdw blurRad="38100" dist="38100" dir="2700000" algn="tl">
                    <a:srgbClr val="000000">
                      <a:alpha val="43137"/>
                    </a:srgbClr>
                  </a:outerShdw>
                </a:effectLst>
              </a:rPr>
              <a:t> </a:t>
            </a:r>
          </a:p>
          <a:p>
            <a:pPr marL="0" indent="0">
              <a:buNone/>
            </a:pPr>
            <a:r>
              <a:rPr lang="en-US" b="1" i="0" dirty="0">
                <a:solidFill>
                  <a:srgbClr val="800080"/>
                </a:solidFill>
                <a:effectLst>
                  <a:outerShdw blurRad="38100" dist="38100" dir="2700000" algn="tl">
                    <a:srgbClr val="000000">
                      <a:alpha val="43137"/>
                    </a:srgbClr>
                  </a:outerShdw>
                </a:effectLst>
                <a:latin typeface="CharisSIL-Bold"/>
              </a:rPr>
              <a:t>Postprandial hypotension</a:t>
            </a:r>
            <a:r>
              <a:rPr lang="en-US" dirty="0">
                <a:solidFill>
                  <a:srgbClr val="800080"/>
                </a:solidFill>
                <a:effectLst>
                  <a:outerShdw blurRad="38100" dist="38100" dir="2700000" algn="tl">
                    <a:srgbClr val="000000">
                      <a:alpha val="43137"/>
                    </a:srgbClr>
                  </a:outerShdw>
                </a:effectLst>
              </a:rPr>
              <a:t> </a:t>
            </a:r>
            <a:br>
              <a:rPr lang="en-US" dirty="0">
                <a:solidFill>
                  <a:srgbClr val="800080"/>
                </a:solidFill>
                <a:effectLst>
                  <a:outerShdw blurRad="38100" dist="38100" dir="2700000" algn="tl">
                    <a:srgbClr val="000000">
                      <a:alpha val="43137"/>
                    </a:srgbClr>
                  </a:outerShdw>
                </a:effectLst>
              </a:rPr>
            </a:br>
            <a:r>
              <a:rPr lang="en-US" b="1" i="0" dirty="0">
                <a:solidFill>
                  <a:srgbClr val="800080"/>
                </a:solidFill>
                <a:effectLst>
                  <a:outerShdw blurRad="38100" dist="38100" dir="2700000" algn="tl">
                    <a:srgbClr val="000000">
                      <a:alpha val="43137"/>
                    </a:srgbClr>
                  </a:outerShdw>
                </a:effectLst>
                <a:latin typeface="CharisSIL-Bold"/>
              </a:rPr>
              <a:t>Syncope</a:t>
            </a:r>
            <a:r>
              <a:rPr lang="en-US" sz="2400" b="1" i="0" dirty="0">
                <a:solidFill>
                  <a:srgbClr val="800080"/>
                </a:solidFill>
                <a:effectLst/>
                <a:latin typeface="CharisSIL-Bold"/>
              </a:rPr>
              <a:t>.</a:t>
            </a:r>
          </a:p>
          <a:p>
            <a:pPr marL="0" indent="0">
              <a:buNone/>
            </a:pPr>
            <a:r>
              <a:rPr lang="en-US" sz="2800" b="0" i="0" dirty="0">
                <a:solidFill>
                  <a:srgbClr val="000000"/>
                </a:solidFill>
                <a:effectLst/>
                <a:latin typeface="CharisSIL"/>
              </a:rPr>
              <a:t>CAN may also be associated with kidney disease and cerebrovascular events</a:t>
            </a:r>
            <a:r>
              <a:rPr lang="en-US" dirty="0"/>
              <a:t> </a:t>
            </a:r>
            <a:br>
              <a:rPr lang="en-US" dirty="0"/>
            </a:br>
            <a:endParaRPr lang="en-US" dirty="0">
              <a:solidFill>
                <a:srgbClr val="800080"/>
              </a:solidFill>
            </a:endParaRPr>
          </a:p>
        </p:txBody>
      </p:sp>
    </p:spTree>
    <p:extLst>
      <p:ext uri="{BB962C8B-B14F-4D97-AF65-F5344CB8AC3E}">
        <p14:creationId xmlns:p14="http://schemas.microsoft.com/office/powerpoint/2010/main" val="9903553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64B93-5618-02C1-DE92-123A0767E1F9}"/>
              </a:ext>
            </a:extLst>
          </p:cNvPr>
          <p:cNvSpPr>
            <a:spLocks noGrp="1"/>
          </p:cNvSpPr>
          <p:nvPr>
            <p:ph type="title"/>
          </p:nvPr>
        </p:nvSpPr>
        <p:spPr>
          <a:xfrm>
            <a:off x="465667" y="118533"/>
            <a:ext cx="10888133" cy="626533"/>
          </a:xfrm>
        </p:spPr>
        <p:txBody>
          <a:bodyPr>
            <a:normAutofit/>
          </a:bodyPr>
          <a:lstStyle/>
          <a:p>
            <a:r>
              <a:rPr lang="en-US" sz="3200" b="1" dirty="0">
                <a:solidFill>
                  <a:srgbClr val="FF0000"/>
                </a:solidFill>
                <a:effectLst>
                  <a:outerShdw blurRad="38100" dist="38100" dir="2700000" algn="tl">
                    <a:srgbClr val="000000">
                      <a:alpha val="43137"/>
                    </a:srgbClr>
                  </a:outerShdw>
                </a:effectLst>
                <a:latin typeface="+mn-lt"/>
                <a:ea typeface="+mn-ea"/>
                <a:cs typeface="+mn-cs"/>
              </a:rPr>
              <a:t>Diagnostic Tests for Cardiovascular Autonomic Neuropathy</a:t>
            </a:r>
          </a:p>
        </p:txBody>
      </p:sp>
      <p:sp>
        <p:nvSpPr>
          <p:cNvPr id="3" name="Content Placeholder 2">
            <a:extLst>
              <a:ext uri="{FF2B5EF4-FFF2-40B4-BE49-F238E27FC236}">
                <a16:creationId xmlns:a16="http://schemas.microsoft.com/office/drawing/2014/main" id="{888C4DDE-F68F-6317-8D41-3BDADA5BC67B}"/>
              </a:ext>
            </a:extLst>
          </p:cNvPr>
          <p:cNvSpPr>
            <a:spLocks noGrp="1"/>
          </p:cNvSpPr>
          <p:nvPr>
            <p:ph idx="1"/>
          </p:nvPr>
        </p:nvSpPr>
        <p:spPr>
          <a:xfrm>
            <a:off x="364068" y="973667"/>
            <a:ext cx="10769599" cy="5765800"/>
          </a:xfrm>
        </p:spPr>
        <p:txBody>
          <a:bodyPr>
            <a:normAutofit fontScale="77500" lnSpcReduction="20000"/>
          </a:bodyPr>
          <a:lstStyle/>
          <a:p>
            <a:pPr>
              <a:buFont typeface="Wingdings" panose="05000000000000000000" pitchFamily="2" charset="2"/>
              <a:buChar char="Ø"/>
            </a:pPr>
            <a:r>
              <a:rPr lang="en-US" sz="3400" b="1" dirty="0">
                <a:solidFill>
                  <a:srgbClr val="002060"/>
                </a:solidFill>
                <a:effectLst>
                  <a:outerShdw blurRad="38100" dist="38100" dir="2700000" algn="tl">
                    <a:srgbClr val="000000">
                      <a:alpha val="43137"/>
                    </a:srgbClr>
                  </a:outerShdw>
                </a:effectLst>
              </a:rPr>
              <a:t>Resting Heart Rate</a:t>
            </a:r>
            <a:r>
              <a:rPr lang="en-US" sz="3400" b="1" i="0" dirty="0">
                <a:solidFill>
                  <a:srgbClr val="002060"/>
                </a:solidFill>
                <a:effectLst>
                  <a:outerShdw blurRad="38100" dist="38100" dir="2700000" algn="tl">
                    <a:srgbClr val="000000">
                      <a:alpha val="43137"/>
                    </a:srgbClr>
                  </a:outerShdw>
                </a:effectLst>
                <a:latin typeface="Univers-Light"/>
              </a:rPr>
              <a:t> </a:t>
            </a:r>
            <a:r>
              <a:rPr lang="en-US" sz="2100" b="0" i="0" dirty="0" err="1">
                <a:solidFill>
                  <a:srgbClr val="002060"/>
                </a:solidFill>
                <a:effectLst/>
                <a:latin typeface="Univers-Light"/>
              </a:rPr>
              <a:t>Rate</a:t>
            </a:r>
            <a:r>
              <a:rPr lang="en-US" sz="2100" b="0" i="0" dirty="0">
                <a:solidFill>
                  <a:srgbClr val="002060"/>
                </a:solidFill>
                <a:effectLst/>
                <a:latin typeface="Univers-Light"/>
              </a:rPr>
              <a:t> </a:t>
            </a:r>
            <a:r>
              <a:rPr lang="en-US" sz="2100" b="0" i="0" dirty="0">
                <a:solidFill>
                  <a:srgbClr val="002060"/>
                </a:solidFill>
                <a:effectLst/>
                <a:latin typeface="SymbolNew-Medium"/>
              </a:rPr>
              <a:t>&gt;</a:t>
            </a:r>
            <a:r>
              <a:rPr lang="en-US" sz="2100" b="1" i="0" dirty="0">
                <a:solidFill>
                  <a:srgbClr val="002060"/>
                </a:solidFill>
                <a:effectLst/>
                <a:latin typeface="Univers-Light"/>
              </a:rPr>
              <a:t>100</a:t>
            </a:r>
            <a:r>
              <a:rPr lang="en-US" sz="2100" b="0" i="0" dirty="0">
                <a:solidFill>
                  <a:srgbClr val="002060"/>
                </a:solidFill>
                <a:effectLst/>
                <a:latin typeface="Univers-Light"/>
              </a:rPr>
              <a:t> beats/min is abnormal</a:t>
            </a:r>
            <a:r>
              <a:rPr lang="en-US" sz="1800" b="0" i="0" dirty="0">
                <a:solidFill>
                  <a:srgbClr val="002060"/>
                </a:solidFill>
                <a:effectLst/>
                <a:latin typeface="Univers-Light"/>
              </a:rPr>
              <a:t>.</a:t>
            </a:r>
            <a:r>
              <a:rPr lang="en-US" dirty="0">
                <a:solidFill>
                  <a:srgbClr val="002060"/>
                </a:solidFill>
              </a:rPr>
              <a:t> </a:t>
            </a:r>
          </a:p>
          <a:p>
            <a:pPr>
              <a:buFont typeface="Wingdings" panose="05000000000000000000" pitchFamily="2" charset="2"/>
              <a:buChar char="Ø"/>
            </a:pPr>
            <a:r>
              <a:rPr lang="en-US" sz="3400" b="1" dirty="0">
                <a:solidFill>
                  <a:srgbClr val="002060"/>
                </a:solidFill>
                <a:effectLst>
                  <a:outerShdw blurRad="38100" dist="38100" dir="2700000" algn="tl">
                    <a:srgbClr val="000000">
                      <a:alpha val="43137"/>
                    </a:srgbClr>
                  </a:outerShdw>
                </a:effectLst>
              </a:rPr>
              <a:t>Beat-to-Beat Heart Rate Variation: </a:t>
            </a:r>
            <a:r>
              <a:rPr lang="en-US" sz="1800" b="0" i="0" dirty="0">
                <a:solidFill>
                  <a:srgbClr val="002060"/>
                </a:solidFill>
                <a:effectLst/>
                <a:latin typeface="Univers-Light"/>
              </a:rPr>
              <a:t>With the patient at rest and supine (no overnight coffee or hypoglycemic episodes), breathing 6 breaths/min, heart rate monitored by ECG, an HRV of </a:t>
            </a:r>
            <a:r>
              <a:rPr lang="en-US" sz="1800" b="0" i="0" dirty="0">
                <a:solidFill>
                  <a:srgbClr val="002060"/>
                </a:solidFill>
                <a:effectLst/>
                <a:latin typeface="SymbolNew-Medium"/>
              </a:rPr>
              <a:t>&gt;</a:t>
            </a:r>
            <a:r>
              <a:rPr lang="en-US" sz="1800" b="0" i="0" dirty="0">
                <a:solidFill>
                  <a:srgbClr val="002060"/>
                </a:solidFill>
                <a:effectLst/>
                <a:latin typeface="Univers-Light"/>
              </a:rPr>
              <a:t>15 beats/min is normal and </a:t>
            </a:r>
            <a:r>
              <a:rPr lang="en-US" sz="1800" b="0" i="0" dirty="0">
                <a:solidFill>
                  <a:srgbClr val="002060"/>
                </a:solidFill>
                <a:effectLst/>
                <a:latin typeface="SymbolNew-Medium"/>
              </a:rPr>
              <a:t>&lt;</a:t>
            </a:r>
            <a:r>
              <a:rPr lang="en-US" sz="1800" b="0" i="0" dirty="0">
                <a:solidFill>
                  <a:srgbClr val="002060"/>
                </a:solidFill>
                <a:effectLst/>
                <a:latin typeface="Univers-Light"/>
              </a:rPr>
              <a:t>10 beats/min is abnormal, E/I ratio of R-R intervals </a:t>
            </a:r>
            <a:r>
              <a:rPr lang="en-US" sz="1800" b="0" i="0" dirty="0">
                <a:solidFill>
                  <a:srgbClr val="002060"/>
                </a:solidFill>
                <a:effectLst/>
                <a:latin typeface="SymbolNew-Medium"/>
              </a:rPr>
              <a:t>&gt;</a:t>
            </a:r>
            <a:r>
              <a:rPr lang="en-US" sz="1800" b="0" i="0" dirty="0">
                <a:solidFill>
                  <a:srgbClr val="002060"/>
                </a:solidFill>
                <a:effectLst/>
                <a:latin typeface="Univers-Light"/>
              </a:rPr>
              <a:t>1.17. All indices of HRV are age-dependent</a:t>
            </a:r>
          </a:p>
          <a:p>
            <a:pPr>
              <a:buFont typeface="Wingdings" panose="05000000000000000000" pitchFamily="2" charset="2"/>
              <a:buChar char="Ø"/>
            </a:pPr>
            <a:r>
              <a:rPr lang="en-US" sz="3400" b="1" dirty="0">
                <a:solidFill>
                  <a:srgbClr val="002060"/>
                </a:solidFill>
                <a:effectLst>
                  <a:outerShdw blurRad="38100" dist="38100" dir="2700000" algn="tl">
                    <a:srgbClr val="000000">
                      <a:alpha val="43137"/>
                    </a:srgbClr>
                  </a:outerShdw>
                </a:effectLst>
              </a:rPr>
              <a:t> Heart Rate Response to Standing </a:t>
            </a:r>
            <a:r>
              <a:rPr lang="en-US" sz="1800" b="0" i="0" dirty="0">
                <a:solidFill>
                  <a:srgbClr val="002060"/>
                </a:solidFill>
                <a:effectLst/>
                <a:latin typeface="Univers-Light"/>
              </a:rPr>
              <a:t>During continuous ECG monitoring, the R-R interval is measured at beats 15 and 30 after standing. Normally, a tachycardia is followed by reflex bradycardia. The 30:15 ratio is normally </a:t>
            </a:r>
            <a:r>
              <a:rPr lang="en-US" sz="1800" b="0" i="0" dirty="0">
                <a:solidFill>
                  <a:srgbClr val="002060"/>
                </a:solidFill>
                <a:effectLst/>
                <a:latin typeface="SymbolNew-Medium"/>
              </a:rPr>
              <a:t>&gt;</a:t>
            </a:r>
            <a:r>
              <a:rPr lang="en-US" sz="1800" b="0" i="0" dirty="0">
                <a:solidFill>
                  <a:srgbClr val="002060"/>
                </a:solidFill>
                <a:effectLst/>
                <a:latin typeface="Univers-Light"/>
              </a:rPr>
              <a:t>1.03</a:t>
            </a:r>
            <a:r>
              <a:rPr lang="en-US" dirty="0">
                <a:solidFill>
                  <a:srgbClr val="002060"/>
                </a:solidFill>
              </a:rPr>
              <a:t> </a:t>
            </a:r>
          </a:p>
          <a:p>
            <a:pPr>
              <a:buFont typeface="Wingdings" panose="05000000000000000000" pitchFamily="2" charset="2"/>
              <a:buChar char="Ø"/>
            </a:pPr>
            <a:r>
              <a:rPr lang="en-US" sz="3400" b="1" dirty="0">
                <a:solidFill>
                  <a:srgbClr val="002060"/>
                </a:solidFill>
                <a:effectLst>
                  <a:outerShdw blurRad="38100" dist="38100" dir="2700000" algn="tl">
                    <a:srgbClr val="000000">
                      <a:alpha val="43137"/>
                    </a:srgbClr>
                  </a:outerShdw>
                </a:effectLst>
              </a:rPr>
              <a:t>Heart Rate Response to Valsalva Maneuver </a:t>
            </a:r>
            <a:r>
              <a:rPr lang="en-US" sz="1800" b="0" i="0" dirty="0">
                <a:solidFill>
                  <a:srgbClr val="002060"/>
                </a:solidFill>
                <a:effectLst/>
                <a:latin typeface="Univers-Light"/>
              </a:rPr>
              <a:t>The subject forcibly exhales into the mouthpiece of a manometer to 40 mm Hg for 15 seconds during ECG monitoring. Healthy subjects develop tachycardia and peripheral vasoconstriction during strain and an overshoot bradycardia and rise in blood pressure with release. The ratio of longest to shortest R-R interval should be </a:t>
            </a:r>
            <a:r>
              <a:rPr lang="en-US" sz="1800" b="0" i="0" dirty="0">
                <a:solidFill>
                  <a:srgbClr val="002060"/>
                </a:solidFill>
                <a:effectLst/>
                <a:latin typeface="SymbolNew-Medium"/>
              </a:rPr>
              <a:t>&gt;</a:t>
            </a:r>
            <a:r>
              <a:rPr lang="en-US" sz="1800" b="0" i="0" dirty="0">
                <a:solidFill>
                  <a:srgbClr val="002060"/>
                </a:solidFill>
                <a:effectLst/>
                <a:latin typeface="Univers-Light"/>
              </a:rPr>
              <a:t>1.2</a:t>
            </a:r>
            <a:r>
              <a:rPr lang="en-US" dirty="0">
                <a:solidFill>
                  <a:srgbClr val="002060"/>
                </a:solidFill>
              </a:rPr>
              <a:t> </a:t>
            </a:r>
          </a:p>
          <a:p>
            <a:pPr>
              <a:buFont typeface="Wingdings" panose="05000000000000000000" pitchFamily="2" charset="2"/>
              <a:buChar char="Ø"/>
            </a:pPr>
            <a:r>
              <a:rPr lang="en-US" sz="3400" b="1" dirty="0">
                <a:solidFill>
                  <a:srgbClr val="002060"/>
                </a:solidFill>
                <a:effectLst>
                  <a:outerShdw blurRad="38100" dist="38100" dir="2700000" algn="tl">
                    <a:srgbClr val="000000">
                      <a:alpha val="43137"/>
                    </a:srgbClr>
                  </a:outerShdw>
                </a:effectLst>
              </a:rPr>
              <a:t>Systolic Blood Pressure Response to Standing </a:t>
            </a:r>
            <a:r>
              <a:rPr lang="en-US" sz="1800" b="0" i="0" dirty="0">
                <a:solidFill>
                  <a:srgbClr val="002060"/>
                </a:solidFill>
                <a:effectLst/>
                <a:latin typeface="Univers-Light"/>
              </a:rPr>
              <a:t>Systolic blood pressure is measured in the supine subject. The patient stands and the systolic blood pressure is measured after 2 min. Normal response is a fall of </a:t>
            </a:r>
            <a:r>
              <a:rPr lang="en-US" sz="1800" b="0" i="0" dirty="0">
                <a:solidFill>
                  <a:srgbClr val="002060"/>
                </a:solidFill>
                <a:effectLst/>
                <a:latin typeface="SymbolNew-Medium"/>
              </a:rPr>
              <a:t>&lt;</a:t>
            </a:r>
            <a:r>
              <a:rPr lang="en-US" sz="1800" b="0" i="0" dirty="0">
                <a:solidFill>
                  <a:srgbClr val="002060"/>
                </a:solidFill>
                <a:effectLst/>
                <a:latin typeface="Univers-Light"/>
              </a:rPr>
              <a:t>10 mm Hg, borderline is a fall of 10-29 mm Hg, and abnormal is a fall of </a:t>
            </a:r>
            <a:r>
              <a:rPr lang="en-US" sz="1800" b="0" i="0" dirty="0">
                <a:solidFill>
                  <a:srgbClr val="002060"/>
                </a:solidFill>
                <a:effectLst/>
                <a:latin typeface="SymbolNew-Medium"/>
              </a:rPr>
              <a:t>&gt;</a:t>
            </a:r>
            <a:r>
              <a:rPr lang="en-US" sz="1800" b="0" i="0" dirty="0">
                <a:solidFill>
                  <a:srgbClr val="002060"/>
                </a:solidFill>
                <a:effectLst/>
                <a:latin typeface="Univers-Light"/>
              </a:rPr>
              <a:t>30 mm Hg with symptoms</a:t>
            </a:r>
            <a:r>
              <a:rPr lang="en-US" dirty="0">
                <a:solidFill>
                  <a:srgbClr val="002060"/>
                </a:solidFill>
              </a:rPr>
              <a:t> </a:t>
            </a:r>
          </a:p>
          <a:p>
            <a:pPr>
              <a:buFont typeface="Wingdings" panose="05000000000000000000" pitchFamily="2" charset="2"/>
              <a:buChar char="Ø"/>
            </a:pPr>
            <a:r>
              <a:rPr lang="en-US" sz="3400" b="1" dirty="0">
                <a:solidFill>
                  <a:srgbClr val="002060"/>
                </a:solidFill>
                <a:effectLst>
                  <a:outerShdw blurRad="38100" dist="38100" dir="2700000" algn="tl">
                    <a:srgbClr val="000000">
                      <a:alpha val="43137"/>
                    </a:srgbClr>
                  </a:outerShdw>
                </a:effectLst>
              </a:rPr>
              <a:t>Diastolic Blood Pressure Response to Isometric Exercise </a:t>
            </a:r>
            <a:r>
              <a:rPr lang="en-US" sz="1800" b="0" i="0" dirty="0">
                <a:solidFill>
                  <a:srgbClr val="002060"/>
                </a:solidFill>
                <a:effectLst/>
                <a:latin typeface="Univers-Light"/>
              </a:rPr>
              <a:t>he subject squeezes a handgrip dynamometer to establish a maximum. Grip is then squeezed at 30% maximum for 5 min. The normal response for diastolic blood pressure is a rise of </a:t>
            </a:r>
            <a:r>
              <a:rPr lang="en-US" sz="1800" b="0" i="0" dirty="0">
                <a:solidFill>
                  <a:srgbClr val="002060"/>
                </a:solidFill>
                <a:effectLst/>
                <a:latin typeface="SymbolNew-Medium"/>
              </a:rPr>
              <a:t>&gt;</a:t>
            </a:r>
            <a:r>
              <a:rPr lang="en-US" sz="1800" b="0" i="0" dirty="0">
                <a:solidFill>
                  <a:srgbClr val="002060"/>
                </a:solidFill>
                <a:effectLst/>
                <a:latin typeface="Univers-Light"/>
              </a:rPr>
              <a:t>16 mm Hg in the other arm</a:t>
            </a:r>
          </a:p>
          <a:p>
            <a:pPr>
              <a:buFont typeface="Wingdings" panose="05000000000000000000" pitchFamily="2" charset="2"/>
              <a:buChar char="Ø"/>
            </a:pPr>
            <a:r>
              <a:rPr lang="en-US" dirty="0">
                <a:solidFill>
                  <a:srgbClr val="002060"/>
                </a:solidFill>
              </a:rPr>
              <a:t> </a:t>
            </a:r>
            <a:r>
              <a:rPr lang="en-US" sz="3400" b="1" dirty="0">
                <a:solidFill>
                  <a:srgbClr val="002060"/>
                </a:solidFill>
                <a:effectLst>
                  <a:outerShdw blurRad="38100" dist="38100" dir="2700000" algn="tl">
                    <a:srgbClr val="000000">
                      <a:alpha val="43137"/>
                    </a:srgbClr>
                  </a:outerShdw>
                </a:effectLst>
              </a:rPr>
              <a:t>Electrocardiographic QT/QTc Intervals </a:t>
            </a:r>
            <a:r>
              <a:rPr lang="en-US" sz="1800" b="0" i="0" dirty="0">
                <a:solidFill>
                  <a:srgbClr val="002060"/>
                </a:solidFill>
                <a:effectLst/>
                <a:latin typeface="Univers-Light"/>
              </a:rPr>
              <a:t>The QTc (corrected QT interval on ECG) should be </a:t>
            </a:r>
            <a:r>
              <a:rPr lang="en-US" sz="1800" b="0" i="0" dirty="0">
                <a:solidFill>
                  <a:srgbClr val="002060"/>
                </a:solidFill>
                <a:effectLst/>
                <a:latin typeface="SymbolNew-Medium"/>
              </a:rPr>
              <a:t>&lt;</a:t>
            </a:r>
            <a:r>
              <a:rPr lang="en-US" sz="1800" b="0" i="0" dirty="0">
                <a:solidFill>
                  <a:srgbClr val="002060"/>
                </a:solidFill>
                <a:effectLst/>
                <a:latin typeface="Univers-Light"/>
              </a:rPr>
              <a:t>440 </a:t>
            </a:r>
            <a:r>
              <a:rPr lang="en-US" sz="1800" b="0" i="0" dirty="0" err="1">
                <a:solidFill>
                  <a:srgbClr val="002060"/>
                </a:solidFill>
                <a:effectLst/>
                <a:latin typeface="Univers-Light"/>
              </a:rPr>
              <a:t>ms.</a:t>
            </a:r>
            <a:r>
              <a:rPr lang="en-US" dirty="0">
                <a:solidFill>
                  <a:srgbClr val="002060"/>
                </a:solidFill>
              </a:rPr>
              <a:t> </a:t>
            </a:r>
          </a:p>
          <a:p>
            <a:pPr>
              <a:buFont typeface="Wingdings" panose="05000000000000000000" pitchFamily="2" charset="2"/>
              <a:buChar char="Ø"/>
            </a:pPr>
            <a:r>
              <a:rPr lang="en-US" sz="3400" b="1" dirty="0">
                <a:solidFill>
                  <a:srgbClr val="002060"/>
                </a:solidFill>
                <a:effectLst>
                  <a:outerShdw blurRad="38100" dist="38100" dir="2700000" algn="tl">
                    <a:srgbClr val="000000">
                      <a:alpha val="43137"/>
                    </a:srgbClr>
                  </a:outerShdw>
                </a:effectLst>
              </a:rPr>
              <a:t>Neurovascular Flow </a:t>
            </a:r>
            <a:r>
              <a:rPr lang="en-US" sz="1800" b="0" i="0" dirty="0">
                <a:solidFill>
                  <a:srgbClr val="242021"/>
                </a:solidFill>
                <a:effectLst/>
                <a:latin typeface="Univers-Light"/>
              </a:rPr>
              <a:t>Noninvasive laser Doppler measures peripheral sympathetic responses to nociception</a:t>
            </a:r>
            <a:r>
              <a:rPr lang="en-US" dirty="0"/>
              <a:t> </a:t>
            </a:r>
            <a:br>
              <a:rPr lang="en-US" dirty="0"/>
            </a:br>
            <a:r>
              <a:rPr lang="fa-IR" sz="1800" dirty="0">
                <a:solidFill>
                  <a:srgbClr val="242021"/>
                </a:solidFill>
                <a:latin typeface="Univers-Light"/>
              </a:rPr>
              <a:t>داپلر لیزری غیرتهاجمی پاسخ های سمپاتیک محیطی به درد را اندازه گیری می کند</a:t>
            </a:r>
            <a:endParaRPr lang="en-US" sz="1800" dirty="0">
              <a:solidFill>
                <a:srgbClr val="242021"/>
              </a:solidFill>
              <a:latin typeface="Univers-Light"/>
            </a:endParaRPr>
          </a:p>
        </p:txBody>
      </p:sp>
    </p:spTree>
    <p:extLst>
      <p:ext uri="{BB962C8B-B14F-4D97-AF65-F5344CB8AC3E}">
        <p14:creationId xmlns:p14="http://schemas.microsoft.com/office/powerpoint/2010/main" val="14170424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292DC-6AFE-D73E-9220-77F6242C64E0}"/>
              </a:ext>
            </a:extLst>
          </p:cNvPr>
          <p:cNvSpPr>
            <a:spLocks noGrp="1"/>
          </p:cNvSpPr>
          <p:nvPr>
            <p:ph type="title"/>
          </p:nvPr>
        </p:nvSpPr>
        <p:spPr>
          <a:xfrm>
            <a:off x="838200" y="211668"/>
            <a:ext cx="10515600" cy="846666"/>
          </a:xfrm>
        </p:spPr>
        <p:txBody>
          <a:bodyPr/>
          <a:lstStyle/>
          <a:p>
            <a:r>
              <a:rPr lang="en-US" sz="4400" b="1" i="0" dirty="0">
                <a:solidFill>
                  <a:srgbClr val="FF0000"/>
                </a:solidFill>
                <a:effectLst/>
                <a:latin typeface="CharisSIL-Bold"/>
              </a:rPr>
              <a:t>Diagnostic testing</a:t>
            </a:r>
            <a:endParaRPr lang="en-US" dirty="0">
              <a:solidFill>
                <a:srgbClr val="FF0000"/>
              </a:solidFill>
            </a:endParaRPr>
          </a:p>
        </p:txBody>
      </p:sp>
      <p:sp>
        <p:nvSpPr>
          <p:cNvPr id="3" name="Content Placeholder 2">
            <a:extLst>
              <a:ext uri="{FF2B5EF4-FFF2-40B4-BE49-F238E27FC236}">
                <a16:creationId xmlns:a16="http://schemas.microsoft.com/office/drawing/2014/main" id="{B45D93BE-1D75-88F8-3FAF-950FB7A131C6}"/>
              </a:ext>
            </a:extLst>
          </p:cNvPr>
          <p:cNvSpPr>
            <a:spLocks noGrp="1"/>
          </p:cNvSpPr>
          <p:nvPr>
            <p:ph idx="1"/>
          </p:nvPr>
        </p:nvSpPr>
        <p:spPr>
          <a:xfrm>
            <a:off x="838200" y="2125133"/>
            <a:ext cx="10515600" cy="4051829"/>
          </a:xfrm>
        </p:spPr>
        <p:txBody>
          <a:bodyPr/>
          <a:lstStyle/>
          <a:p>
            <a:pPr marL="0" indent="0">
              <a:buNone/>
            </a:pPr>
            <a:r>
              <a:rPr lang="en-US" sz="2800" b="0" i="0" dirty="0">
                <a:solidFill>
                  <a:srgbClr val="000000"/>
                </a:solidFill>
                <a:effectLst/>
                <a:latin typeface="NotoSansSymbols-Regular-Subsetted"/>
              </a:rPr>
              <a:t>● </a:t>
            </a:r>
            <a:r>
              <a:rPr lang="en-US" sz="2800" b="0" i="0" dirty="0">
                <a:solidFill>
                  <a:srgbClr val="000000"/>
                </a:solidFill>
                <a:effectLst/>
                <a:latin typeface="CharisSIL"/>
              </a:rPr>
              <a:t>Possible or early CAN : </a:t>
            </a:r>
            <a:r>
              <a:rPr lang="en-US" sz="2800" b="0" i="0" dirty="0">
                <a:solidFill>
                  <a:srgbClr val="800080"/>
                </a:solidFill>
                <a:effectLst/>
                <a:latin typeface="CharisSIL"/>
              </a:rPr>
              <a:t>one</a:t>
            </a:r>
            <a:r>
              <a:rPr lang="en-US" sz="2800" b="0" i="0" dirty="0">
                <a:solidFill>
                  <a:srgbClr val="000000"/>
                </a:solidFill>
                <a:effectLst/>
                <a:latin typeface="CharisSIL"/>
              </a:rPr>
              <a:t> abnormal cardiovascular reflex test .</a:t>
            </a:r>
          </a:p>
          <a:p>
            <a:pPr marL="0" indent="0">
              <a:buNone/>
            </a:pPr>
            <a:r>
              <a:rPr lang="en-US" sz="2800" b="0" i="0" dirty="0">
                <a:solidFill>
                  <a:srgbClr val="000000"/>
                </a:solidFill>
                <a:effectLst/>
                <a:latin typeface="NotoSansSymbols-Regular-Subsetted"/>
              </a:rPr>
              <a:t>● </a:t>
            </a:r>
            <a:r>
              <a:rPr lang="en-US" sz="2800" b="0" i="0" dirty="0">
                <a:solidFill>
                  <a:srgbClr val="000000"/>
                </a:solidFill>
                <a:effectLst/>
                <a:latin typeface="CharisSIL"/>
              </a:rPr>
              <a:t>Definite or confirmed CAN : </a:t>
            </a:r>
            <a:r>
              <a:rPr lang="en-US" sz="2800" b="0" i="0" dirty="0">
                <a:solidFill>
                  <a:srgbClr val="800080"/>
                </a:solidFill>
                <a:effectLst/>
                <a:latin typeface="CharisSIL"/>
              </a:rPr>
              <a:t>two</a:t>
            </a:r>
            <a:r>
              <a:rPr lang="en-US" sz="2800" b="0" i="0" dirty="0">
                <a:solidFill>
                  <a:srgbClr val="000000"/>
                </a:solidFill>
                <a:effectLst/>
                <a:latin typeface="CharisSIL"/>
              </a:rPr>
              <a:t> abnormal cardiovascular reflex tests </a:t>
            </a:r>
            <a:r>
              <a:rPr lang="en-US" sz="2800" b="0" i="0" dirty="0">
                <a:solidFill>
                  <a:srgbClr val="000000"/>
                </a:solidFill>
                <a:effectLst/>
                <a:latin typeface="NotoSansSymbols-Regular-Subsetted"/>
              </a:rPr>
              <a:t>● </a:t>
            </a:r>
            <a:r>
              <a:rPr lang="en-US" sz="2800" b="0" i="0" dirty="0">
                <a:solidFill>
                  <a:srgbClr val="000000"/>
                </a:solidFill>
                <a:effectLst/>
                <a:latin typeface="CharisSIL"/>
              </a:rPr>
              <a:t>Severe or advanced CAN :</a:t>
            </a:r>
            <a:r>
              <a:rPr lang="en-US" sz="2800" b="0" i="0" dirty="0">
                <a:solidFill>
                  <a:srgbClr val="800080"/>
                </a:solidFill>
                <a:effectLst/>
                <a:latin typeface="CharisSIL"/>
              </a:rPr>
              <a:t>definite</a:t>
            </a:r>
            <a:r>
              <a:rPr lang="en-US" sz="2800" b="0" i="0" dirty="0">
                <a:solidFill>
                  <a:srgbClr val="000000"/>
                </a:solidFill>
                <a:effectLst/>
                <a:latin typeface="CharisSIL"/>
              </a:rPr>
              <a:t> CAN and the additional presence of </a:t>
            </a:r>
            <a:r>
              <a:rPr lang="en-US" sz="2800" b="0" i="0" dirty="0">
                <a:solidFill>
                  <a:srgbClr val="0070C0"/>
                </a:solidFill>
                <a:effectLst/>
                <a:latin typeface="CharisSIL"/>
              </a:rPr>
              <a:t>orthostatic hypotension </a:t>
            </a:r>
            <a:br>
              <a:rPr lang="en-US" dirty="0"/>
            </a:br>
            <a:endParaRPr lang="en-US" dirty="0"/>
          </a:p>
        </p:txBody>
      </p:sp>
    </p:spTree>
    <p:extLst>
      <p:ext uri="{BB962C8B-B14F-4D97-AF65-F5344CB8AC3E}">
        <p14:creationId xmlns:p14="http://schemas.microsoft.com/office/powerpoint/2010/main" val="39174727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390A6-F6AC-154F-26E2-20D079F8B286}"/>
              </a:ext>
            </a:extLst>
          </p:cNvPr>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rPr>
              <a:t>PROGNOSIS</a:t>
            </a:r>
          </a:p>
        </p:txBody>
      </p:sp>
      <p:sp>
        <p:nvSpPr>
          <p:cNvPr id="3" name="Content Placeholder 2">
            <a:extLst>
              <a:ext uri="{FF2B5EF4-FFF2-40B4-BE49-F238E27FC236}">
                <a16:creationId xmlns:a16="http://schemas.microsoft.com/office/drawing/2014/main" id="{B75C02FC-39B0-422E-06EC-57C427884FF4}"/>
              </a:ext>
            </a:extLst>
          </p:cNvPr>
          <p:cNvSpPr>
            <a:spLocks noGrp="1"/>
          </p:cNvSpPr>
          <p:nvPr>
            <p:ph idx="1"/>
          </p:nvPr>
        </p:nvSpPr>
        <p:spPr/>
        <p:txBody>
          <a:bodyPr/>
          <a:lstStyle/>
          <a:p>
            <a:pPr marL="0" indent="0">
              <a:buNone/>
            </a:pPr>
            <a:r>
              <a:rPr lang="en-US" dirty="0"/>
              <a:t>● Diminished perception of cardiac ischemia among patients with diabetes .</a:t>
            </a:r>
          </a:p>
          <a:p>
            <a:pPr marL="0" indent="0">
              <a:buNone/>
            </a:pPr>
            <a:r>
              <a:rPr lang="en-US" dirty="0"/>
              <a:t>● Impaired cardiovascular response to physiologic stressors such as surgery or infection .</a:t>
            </a:r>
          </a:p>
          <a:p>
            <a:pPr marL="0" indent="0">
              <a:buNone/>
            </a:pPr>
            <a:r>
              <a:rPr lang="en-US" dirty="0"/>
              <a:t>● Arrhythmogenicity due to alterations in vagal control of heart rhythm or QT interval .</a:t>
            </a:r>
          </a:p>
          <a:p>
            <a:pPr marL="0" indent="0">
              <a:buNone/>
            </a:pPr>
            <a:r>
              <a:rPr lang="en-US" dirty="0"/>
              <a:t>● Denervated myocardial tissue that has focal areas of reinnervation at increased risk for arrhythmia .</a:t>
            </a:r>
          </a:p>
        </p:txBody>
      </p:sp>
    </p:spTree>
    <p:extLst>
      <p:ext uri="{BB962C8B-B14F-4D97-AF65-F5344CB8AC3E}">
        <p14:creationId xmlns:p14="http://schemas.microsoft.com/office/powerpoint/2010/main" val="2979992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a:solidFill>
                  <a:srgbClr val="FF0000"/>
                </a:solidFill>
                <a:effectLst>
                  <a:outerShdw blurRad="38100" dist="38100" dir="2700000" algn="tl">
                    <a:srgbClr val="000000">
                      <a:alpha val="43137"/>
                    </a:srgbClr>
                  </a:outerShdw>
                </a:effectLst>
              </a:rPr>
              <a:t>Pathophysiology of Diabetic Neuropathy</a:t>
            </a:r>
          </a:p>
        </p:txBody>
      </p:sp>
      <p:sp>
        <p:nvSpPr>
          <p:cNvPr id="3" name="Content Placeholder 2"/>
          <p:cNvSpPr>
            <a:spLocks noGrp="1"/>
          </p:cNvSpPr>
          <p:nvPr>
            <p:ph idx="1"/>
          </p:nvPr>
        </p:nvSpPr>
        <p:spPr/>
        <p:txBody>
          <a:bodyPr/>
          <a:lstStyle/>
          <a:p>
            <a:pPr marL="0" indent="0">
              <a:buNone/>
            </a:pPr>
            <a:r>
              <a:rPr dirty="0"/>
              <a:t>• </a:t>
            </a:r>
            <a:r>
              <a:rPr b="1" dirty="0">
                <a:solidFill>
                  <a:srgbClr val="7030A0"/>
                </a:solidFill>
              </a:rPr>
              <a:t>Hyperglycemia</a:t>
            </a:r>
            <a:r>
              <a:rPr dirty="0"/>
              <a:t> → oxidative stress → nerve damage</a:t>
            </a:r>
          </a:p>
          <a:p>
            <a:pPr marL="0" indent="0">
              <a:buNone/>
            </a:pPr>
            <a:r>
              <a:rPr dirty="0"/>
              <a:t>• </a:t>
            </a:r>
            <a:r>
              <a:rPr b="1" dirty="0">
                <a:solidFill>
                  <a:srgbClr val="7030A0"/>
                </a:solidFill>
              </a:rPr>
              <a:t>Microvascular dysfunction </a:t>
            </a:r>
            <a:r>
              <a:rPr dirty="0"/>
              <a:t>→ reduced blood flow</a:t>
            </a:r>
          </a:p>
          <a:p>
            <a:pPr marL="0" indent="0">
              <a:buNone/>
            </a:pPr>
            <a:r>
              <a:rPr dirty="0"/>
              <a:t>• </a:t>
            </a:r>
            <a:r>
              <a:rPr b="1" dirty="0">
                <a:solidFill>
                  <a:srgbClr val="7030A0"/>
                </a:solidFill>
              </a:rPr>
              <a:t>Inflammatory cytokines </a:t>
            </a:r>
            <a:r>
              <a:rPr dirty="0"/>
              <a:t>→ pain &amp; degeneration</a:t>
            </a:r>
          </a:p>
          <a:p>
            <a:pPr marL="0" indent="0">
              <a:buNone/>
            </a:pPr>
            <a:r>
              <a:rPr dirty="0"/>
              <a:t>• </a:t>
            </a:r>
            <a:r>
              <a:rPr b="1" dirty="0">
                <a:solidFill>
                  <a:srgbClr val="7030A0"/>
                </a:solidFill>
              </a:rPr>
              <a:t>Mitochondrial dysfunction </a:t>
            </a:r>
            <a:r>
              <a:rPr dirty="0"/>
              <a:t>→ impaired nerve repair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a:solidFill>
                  <a:srgbClr val="FF0000"/>
                </a:solidFill>
                <a:effectLst>
                  <a:outerShdw blurRad="38100" dist="38100" dir="2700000" algn="tl">
                    <a:srgbClr val="000000">
                      <a:alpha val="43137"/>
                    </a:srgbClr>
                  </a:outerShdw>
                </a:effectLst>
              </a:rPr>
              <a:t>Sudomotor Function Tests</a:t>
            </a:r>
          </a:p>
        </p:txBody>
      </p:sp>
      <p:sp>
        <p:nvSpPr>
          <p:cNvPr id="3" name="Content Placeholder 2"/>
          <p:cNvSpPr>
            <a:spLocks noGrp="1"/>
          </p:cNvSpPr>
          <p:nvPr>
            <p:ph idx="1"/>
          </p:nvPr>
        </p:nvSpPr>
        <p:spPr>
          <a:xfrm>
            <a:off x="838200" y="1825625"/>
            <a:ext cx="10515600" cy="4667250"/>
          </a:xfrm>
        </p:spPr>
        <p:txBody>
          <a:bodyPr>
            <a:normAutofit fontScale="92500" lnSpcReduction="10000"/>
          </a:bodyPr>
          <a:lstStyle/>
          <a:p>
            <a:pPr marL="0" indent="0">
              <a:buNone/>
            </a:pPr>
            <a:r>
              <a:rPr dirty="0"/>
              <a:t>1. </a:t>
            </a:r>
            <a:r>
              <a:rPr b="1" dirty="0">
                <a:solidFill>
                  <a:srgbClr val="800080"/>
                </a:solidFill>
                <a:effectLst>
                  <a:outerShdw blurRad="38100" dist="38100" dir="2700000" algn="tl">
                    <a:srgbClr val="000000">
                      <a:alpha val="43137"/>
                    </a:srgbClr>
                  </a:outerShdw>
                </a:effectLst>
              </a:rPr>
              <a:t>Quantitative Sudomotor Axon Reflex Test (QSART)</a:t>
            </a:r>
            <a:endParaRPr lang="en-US" b="1" dirty="0">
              <a:solidFill>
                <a:srgbClr val="800080"/>
              </a:solidFill>
              <a:effectLst>
                <a:outerShdw blurRad="38100" dist="38100" dir="2700000" algn="tl">
                  <a:srgbClr val="000000">
                    <a:alpha val="43137"/>
                  </a:srgbClr>
                </a:outerShdw>
              </a:effectLst>
            </a:endParaRPr>
          </a:p>
          <a:p>
            <a:pPr marL="0" indent="0">
              <a:buNone/>
            </a:pPr>
            <a:r>
              <a:rPr dirty="0"/>
              <a:t>   - Measures sweat production via </a:t>
            </a:r>
            <a:r>
              <a:rPr dirty="0">
                <a:solidFill>
                  <a:srgbClr val="0070C0"/>
                </a:solidFill>
              </a:rPr>
              <a:t>acetylcholine</a:t>
            </a:r>
            <a:r>
              <a:rPr dirty="0"/>
              <a:t> stimulation</a:t>
            </a:r>
          </a:p>
          <a:p>
            <a:pPr marL="0" indent="0">
              <a:buNone/>
            </a:pPr>
            <a:r>
              <a:rPr dirty="0"/>
              <a:t>   - Abnormal: Reduced or absent sweating</a:t>
            </a:r>
          </a:p>
          <a:p>
            <a:pPr marL="0" indent="0">
              <a:buNone/>
            </a:pPr>
            <a:endParaRPr dirty="0"/>
          </a:p>
          <a:p>
            <a:pPr marL="0" indent="0">
              <a:buNone/>
            </a:pPr>
            <a:r>
              <a:rPr dirty="0"/>
              <a:t>2. </a:t>
            </a:r>
            <a:r>
              <a:rPr b="1" dirty="0">
                <a:solidFill>
                  <a:srgbClr val="800080"/>
                </a:solidFill>
                <a:effectLst>
                  <a:outerShdw blurRad="38100" dist="38100" dir="2700000" algn="tl">
                    <a:srgbClr val="000000">
                      <a:alpha val="43137"/>
                    </a:srgbClr>
                  </a:outerShdw>
                </a:effectLst>
              </a:rPr>
              <a:t>Thermoregulatory Sweat Test (TST)</a:t>
            </a:r>
            <a:endParaRPr lang="en-US" b="1" dirty="0">
              <a:solidFill>
                <a:srgbClr val="800080"/>
              </a:solidFill>
              <a:effectLst>
                <a:outerShdw blurRad="38100" dist="38100" dir="2700000" algn="tl">
                  <a:srgbClr val="000000">
                    <a:alpha val="43137"/>
                  </a:srgbClr>
                </a:outerShdw>
              </a:effectLst>
            </a:endParaRPr>
          </a:p>
          <a:p>
            <a:pPr marL="0" indent="0">
              <a:buNone/>
            </a:pPr>
            <a:r>
              <a:rPr dirty="0"/>
              <a:t>   - Heat chamber test using indicator powder</a:t>
            </a:r>
          </a:p>
          <a:p>
            <a:pPr marL="0" indent="0">
              <a:buNone/>
            </a:pPr>
            <a:r>
              <a:rPr dirty="0"/>
              <a:t>   - Abnormal: Patchy or absent sweating</a:t>
            </a:r>
          </a:p>
          <a:p>
            <a:pPr marL="0" indent="0">
              <a:buNone/>
            </a:pPr>
            <a:endParaRPr dirty="0"/>
          </a:p>
          <a:p>
            <a:pPr marL="0" indent="0">
              <a:buNone/>
            </a:pPr>
            <a:r>
              <a:rPr dirty="0"/>
              <a:t>3. </a:t>
            </a:r>
            <a:r>
              <a:rPr b="1" dirty="0">
                <a:solidFill>
                  <a:srgbClr val="800080"/>
                </a:solidFill>
                <a:effectLst>
                  <a:outerShdw blurRad="38100" dist="38100" dir="2700000" algn="tl">
                    <a:srgbClr val="000000">
                      <a:alpha val="43137"/>
                    </a:srgbClr>
                  </a:outerShdw>
                </a:effectLst>
              </a:rPr>
              <a:t>Electrochemical Skin Conductance (ESC) Test  </a:t>
            </a:r>
            <a:endParaRPr lang="en-US" b="1" dirty="0">
              <a:solidFill>
                <a:srgbClr val="800080"/>
              </a:solidFill>
              <a:effectLst>
                <a:outerShdw blurRad="38100" dist="38100" dir="2700000" algn="tl">
                  <a:srgbClr val="000000">
                    <a:alpha val="43137"/>
                  </a:srgbClr>
                </a:outerShdw>
              </a:effectLst>
            </a:endParaRPr>
          </a:p>
          <a:p>
            <a:pPr marL="0" indent="0">
              <a:buNone/>
            </a:pPr>
            <a:r>
              <a:rPr dirty="0"/>
              <a:t> - Evaluates sweat gland function using skin electrodes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667" y="238125"/>
            <a:ext cx="10515600" cy="1325563"/>
          </a:xfrm>
        </p:spPr>
        <p:txBody>
          <a:bodyPr/>
          <a:lstStyle/>
          <a:p>
            <a:r>
              <a:rPr b="1" dirty="0">
                <a:solidFill>
                  <a:srgbClr val="FF0000"/>
                </a:solidFill>
                <a:effectLst>
                  <a:outerShdw blurRad="38100" dist="38100" dir="2700000" algn="tl">
                    <a:srgbClr val="000000">
                      <a:alpha val="43137"/>
                    </a:srgbClr>
                  </a:outerShdw>
                </a:effectLst>
              </a:rPr>
              <a:t>Gastrointestinal Autonomic Function Tests</a:t>
            </a:r>
          </a:p>
        </p:txBody>
      </p:sp>
      <p:sp>
        <p:nvSpPr>
          <p:cNvPr id="3" name="Content Placeholder 2"/>
          <p:cNvSpPr>
            <a:spLocks noGrp="1"/>
          </p:cNvSpPr>
          <p:nvPr>
            <p:ph idx="1"/>
          </p:nvPr>
        </p:nvSpPr>
        <p:spPr/>
        <p:txBody>
          <a:bodyPr/>
          <a:lstStyle/>
          <a:p>
            <a:pPr marL="0" indent="0">
              <a:buNone/>
            </a:pPr>
            <a:r>
              <a:rPr b="1" dirty="0">
                <a:solidFill>
                  <a:srgbClr val="800080"/>
                </a:solidFill>
                <a:effectLst>
                  <a:outerShdw blurRad="38100" dist="38100" dir="2700000" algn="tl">
                    <a:srgbClr val="000000">
                      <a:alpha val="43137"/>
                    </a:srgbClr>
                  </a:outerShdw>
                </a:effectLst>
              </a:rPr>
              <a:t>1. Gastric Emptying Scintigraphy</a:t>
            </a:r>
            <a:endParaRPr lang="en-US" b="1" dirty="0">
              <a:solidFill>
                <a:srgbClr val="800080"/>
              </a:solidFill>
              <a:effectLst>
                <a:outerShdw blurRad="38100" dist="38100" dir="2700000" algn="tl">
                  <a:srgbClr val="000000">
                    <a:alpha val="43137"/>
                  </a:srgbClr>
                </a:outerShdw>
              </a:effectLst>
            </a:endParaRPr>
          </a:p>
          <a:p>
            <a:pPr marL="0" indent="0">
              <a:buNone/>
            </a:pPr>
            <a:r>
              <a:rPr dirty="0"/>
              <a:t>   - Monitors radiolabeled meal digestion</a:t>
            </a:r>
          </a:p>
          <a:p>
            <a:pPr marL="0" indent="0">
              <a:buNone/>
            </a:pPr>
            <a:r>
              <a:rPr dirty="0"/>
              <a:t>   - Abnormal</a:t>
            </a:r>
            <a:r>
              <a:rPr dirty="0">
                <a:solidFill>
                  <a:srgbClr val="0070C0"/>
                </a:solidFill>
              </a:rPr>
              <a:t>: &gt;10% </a:t>
            </a:r>
            <a:r>
              <a:rPr dirty="0"/>
              <a:t>retention at </a:t>
            </a:r>
            <a:r>
              <a:rPr dirty="0">
                <a:solidFill>
                  <a:srgbClr val="0070C0"/>
                </a:solidFill>
              </a:rPr>
              <a:t>4 hours</a:t>
            </a:r>
          </a:p>
          <a:p>
            <a:pPr marL="0" indent="0">
              <a:buNone/>
            </a:pPr>
            <a:endParaRPr dirty="0">
              <a:solidFill>
                <a:srgbClr val="0070C0"/>
              </a:solidFill>
            </a:endParaRPr>
          </a:p>
          <a:p>
            <a:pPr marL="0" indent="0">
              <a:buNone/>
            </a:pPr>
            <a:r>
              <a:rPr dirty="0">
                <a:solidFill>
                  <a:srgbClr val="800080"/>
                </a:solidFill>
                <a:effectLst>
                  <a:outerShdw blurRad="38100" dist="38100" dir="2700000" algn="tl">
                    <a:srgbClr val="000000">
                      <a:alpha val="43137"/>
                    </a:srgbClr>
                  </a:outerShdw>
                </a:effectLst>
              </a:rPr>
              <a:t>2. </a:t>
            </a:r>
            <a:r>
              <a:rPr b="1" dirty="0">
                <a:solidFill>
                  <a:srgbClr val="800080"/>
                </a:solidFill>
                <a:effectLst>
                  <a:outerShdw blurRad="38100" dist="38100" dir="2700000" algn="tl">
                    <a:srgbClr val="000000">
                      <a:alpha val="43137"/>
                    </a:srgbClr>
                  </a:outerShdw>
                </a:effectLst>
              </a:rPr>
              <a:t>Smart</a:t>
            </a:r>
            <a:r>
              <a:rPr lang="en-US" b="1" dirty="0">
                <a:solidFill>
                  <a:srgbClr val="800080"/>
                </a:solidFill>
                <a:effectLst>
                  <a:outerShdw blurRad="38100" dist="38100" dir="2700000" algn="tl">
                    <a:srgbClr val="000000">
                      <a:alpha val="43137"/>
                    </a:srgbClr>
                  </a:outerShdw>
                </a:effectLst>
              </a:rPr>
              <a:t> </a:t>
            </a:r>
            <a:r>
              <a:rPr b="1" dirty="0">
                <a:solidFill>
                  <a:srgbClr val="800080"/>
                </a:solidFill>
                <a:effectLst>
                  <a:outerShdw blurRad="38100" dist="38100" dir="2700000" algn="tl">
                    <a:srgbClr val="000000">
                      <a:alpha val="43137"/>
                    </a:srgbClr>
                  </a:outerShdw>
                </a:effectLst>
              </a:rPr>
              <a:t>Pill Test</a:t>
            </a:r>
          </a:p>
          <a:p>
            <a:pPr marL="0" indent="0">
              <a:buNone/>
            </a:pPr>
            <a:r>
              <a:rPr dirty="0"/>
              <a:t>   - Wireless capsule measures gut transit time</a:t>
            </a:r>
          </a:p>
          <a:p>
            <a:pPr marL="0" indent="0">
              <a:buNone/>
            </a:pPr>
            <a:r>
              <a:rPr dirty="0"/>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a:solidFill>
                  <a:srgbClr val="FF0000"/>
                </a:solidFill>
                <a:effectLst>
                  <a:outerShdw blurRad="38100" dist="38100" dir="2700000" algn="tl">
                    <a:srgbClr val="000000">
                      <a:alpha val="43137"/>
                    </a:srgbClr>
                  </a:outerShdw>
                </a:effectLst>
              </a:rPr>
              <a:t>Genitourinary Autonomic Function Tests</a:t>
            </a:r>
          </a:p>
        </p:txBody>
      </p:sp>
      <p:sp>
        <p:nvSpPr>
          <p:cNvPr id="3" name="Content Placeholder 2"/>
          <p:cNvSpPr>
            <a:spLocks noGrp="1"/>
          </p:cNvSpPr>
          <p:nvPr>
            <p:ph idx="1"/>
          </p:nvPr>
        </p:nvSpPr>
        <p:spPr/>
        <p:txBody>
          <a:bodyPr>
            <a:normAutofit lnSpcReduction="10000"/>
          </a:bodyPr>
          <a:lstStyle/>
          <a:p>
            <a:pPr marL="0" indent="0">
              <a:buNone/>
            </a:pPr>
            <a:r>
              <a:rPr b="1" dirty="0">
                <a:solidFill>
                  <a:srgbClr val="800080"/>
                </a:solidFill>
              </a:rPr>
              <a:t>1. Post-Void Residual Volume (PVR) Test</a:t>
            </a:r>
            <a:endParaRPr lang="en-US" b="1" dirty="0">
              <a:solidFill>
                <a:srgbClr val="800080"/>
              </a:solidFill>
            </a:endParaRPr>
          </a:p>
          <a:p>
            <a:pPr marL="0" indent="0">
              <a:buNone/>
            </a:pPr>
            <a:r>
              <a:rPr dirty="0"/>
              <a:t>   - Ultrasound or catheterization after urination</a:t>
            </a:r>
          </a:p>
          <a:p>
            <a:pPr marL="0" indent="0">
              <a:buNone/>
            </a:pPr>
            <a:r>
              <a:rPr dirty="0"/>
              <a:t>   - Abnormal: </a:t>
            </a:r>
            <a:r>
              <a:rPr dirty="0">
                <a:solidFill>
                  <a:srgbClr val="0070C0"/>
                </a:solidFill>
              </a:rPr>
              <a:t>&gt;100 mL </a:t>
            </a:r>
            <a:r>
              <a:rPr dirty="0"/>
              <a:t>residual urine</a:t>
            </a:r>
          </a:p>
          <a:p>
            <a:pPr marL="0" indent="0">
              <a:buNone/>
            </a:pPr>
            <a:endParaRPr dirty="0"/>
          </a:p>
          <a:p>
            <a:pPr marL="0" indent="0">
              <a:buNone/>
            </a:pPr>
            <a:r>
              <a:rPr b="1" dirty="0">
                <a:solidFill>
                  <a:srgbClr val="800080"/>
                </a:solidFill>
              </a:rPr>
              <a:t>2. Urodynamic Testing</a:t>
            </a:r>
            <a:endParaRPr lang="en-US" b="1" dirty="0">
              <a:solidFill>
                <a:srgbClr val="800080"/>
              </a:solidFill>
            </a:endParaRPr>
          </a:p>
          <a:p>
            <a:pPr marL="0" indent="0">
              <a:buNone/>
            </a:pPr>
            <a:r>
              <a:rPr dirty="0"/>
              <a:t>   - Measures bladder pressure and voiding function</a:t>
            </a:r>
          </a:p>
          <a:p>
            <a:pPr marL="0" indent="0">
              <a:buNone/>
            </a:pPr>
            <a:endParaRPr dirty="0"/>
          </a:p>
          <a:p>
            <a:pPr marL="0" indent="0">
              <a:lnSpc>
                <a:spcPct val="100000"/>
              </a:lnSpc>
              <a:buNone/>
            </a:pPr>
            <a:r>
              <a:rPr b="1" dirty="0">
                <a:solidFill>
                  <a:srgbClr val="800080"/>
                </a:solidFill>
              </a:rPr>
              <a:t>3. Penile/Vaginal </a:t>
            </a:r>
            <a:r>
              <a:rPr b="1" dirty="0" err="1">
                <a:solidFill>
                  <a:srgbClr val="800080"/>
                </a:solidFill>
              </a:rPr>
              <a:t>Biothesiometry</a:t>
            </a:r>
            <a:endParaRPr lang="en-US" b="1" dirty="0">
              <a:solidFill>
                <a:srgbClr val="800080"/>
              </a:solidFill>
            </a:endParaRPr>
          </a:p>
          <a:p>
            <a:pPr marL="0" indent="0">
              <a:buNone/>
            </a:pPr>
            <a:r>
              <a:rPr dirty="0"/>
              <a:t>   - Assesses sensory nerve function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a:solidFill>
                  <a:srgbClr val="FF0000"/>
                </a:solidFill>
                <a:effectLst>
                  <a:outerShdw blurRad="38100" dist="38100" dir="2700000" algn="tl">
                    <a:srgbClr val="000000">
                      <a:alpha val="43137"/>
                    </a:srgbClr>
                  </a:outerShdw>
                </a:effectLst>
              </a:rPr>
              <a:t>Pupillometry (Autonomic Pupillary Testing)</a:t>
            </a:r>
          </a:p>
        </p:txBody>
      </p:sp>
      <p:sp>
        <p:nvSpPr>
          <p:cNvPr id="3" name="Content Placeholder 2"/>
          <p:cNvSpPr>
            <a:spLocks noGrp="1"/>
          </p:cNvSpPr>
          <p:nvPr>
            <p:ph idx="1"/>
          </p:nvPr>
        </p:nvSpPr>
        <p:spPr/>
        <p:txBody>
          <a:bodyPr/>
          <a:lstStyle/>
          <a:p>
            <a:pPr marL="0" indent="0">
              <a:buNone/>
            </a:pPr>
            <a:r>
              <a:rPr dirty="0"/>
              <a:t>• Measures pupillary light reflex using infrared technology</a:t>
            </a:r>
          </a:p>
          <a:p>
            <a:pPr marL="0" indent="0">
              <a:buNone/>
            </a:pPr>
            <a:r>
              <a:rPr dirty="0"/>
              <a:t>• Abnormal: Delayed constriction or dilation</a:t>
            </a:r>
          </a:p>
          <a:p>
            <a:pPr marL="0" indent="0">
              <a:buNone/>
            </a:pPr>
            <a:r>
              <a:rPr dirty="0"/>
              <a:t>• Useful for early autonomic dysfunction detection</a:t>
            </a:r>
            <a:endParaRPr lang="en-US" dirty="0"/>
          </a:p>
          <a:p>
            <a:pPr marL="0" indent="0">
              <a:buNone/>
            </a:pPr>
            <a:r>
              <a:rPr lang="en-US" b="1" dirty="0">
                <a:solidFill>
                  <a:srgbClr val="0070C0"/>
                </a:solidFill>
              </a:rPr>
              <a:t>Argyll Robertson pupils</a:t>
            </a:r>
          </a:p>
          <a:p>
            <a:pPr marL="0" indent="0">
              <a:buNone/>
            </a:pPr>
            <a:endParaRPr dirty="0"/>
          </a:p>
        </p:txBody>
      </p:sp>
      <p:pic>
        <p:nvPicPr>
          <p:cNvPr id="5" name="Picture 4">
            <a:extLst>
              <a:ext uri="{FF2B5EF4-FFF2-40B4-BE49-F238E27FC236}">
                <a16:creationId xmlns:a16="http://schemas.microsoft.com/office/drawing/2014/main" id="{1230EC23-F8A5-32DB-9869-91EAFA0025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9108" y="3343275"/>
            <a:ext cx="3485091" cy="3336925"/>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94D0619-C447-3D99-A9CC-0FD751B0FB3F}"/>
              </a:ext>
            </a:extLst>
          </p:cNvPr>
          <p:cNvPicPr>
            <a:picLocks noGrp="1" noChangeAspect="1"/>
          </p:cNvPicPr>
          <p:nvPr>
            <p:ph idx="1"/>
          </p:nvPr>
        </p:nvPicPr>
        <p:blipFill>
          <a:blip r:embed="rId2"/>
          <a:stretch>
            <a:fillRect/>
          </a:stretch>
        </p:blipFill>
        <p:spPr>
          <a:xfrm>
            <a:off x="2175933" y="0"/>
            <a:ext cx="8559800" cy="6680199"/>
          </a:xfrm>
        </p:spPr>
      </p:pic>
    </p:spTree>
    <p:extLst>
      <p:ext uri="{BB962C8B-B14F-4D97-AF65-F5344CB8AC3E}">
        <p14:creationId xmlns:p14="http://schemas.microsoft.com/office/powerpoint/2010/main" val="37951632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7A187-B477-33FB-8933-307A4D303907}"/>
              </a:ext>
            </a:extLst>
          </p:cNvPr>
          <p:cNvSpPr>
            <a:spLocks noGrp="1"/>
          </p:cNvSpPr>
          <p:nvPr>
            <p:ph type="title"/>
          </p:nvPr>
        </p:nvSpPr>
        <p:spPr>
          <a:xfrm>
            <a:off x="262467" y="365125"/>
            <a:ext cx="11091333" cy="1057275"/>
          </a:xfrm>
        </p:spPr>
        <p:txBody>
          <a:bodyPr>
            <a:normAutofit fontScale="90000"/>
          </a:bodyPr>
          <a:lstStyle/>
          <a:p>
            <a:r>
              <a:rPr lang="en-US" sz="3100" b="1" dirty="0">
                <a:solidFill>
                  <a:srgbClr val="FF0000"/>
                </a:solidFill>
                <a:effectLst>
                  <a:outerShdw blurRad="38100" dist="38100" dir="2700000" algn="tl">
                    <a:srgbClr val="000000">
                      <a:alpha val="43137"/>
                    </a:srgbClr>
                  </a:outerShdw>
                </a:effectLst>
                <a:latin typeface="TimesNewRomanPSMT"/>
              </a:rPr>
              <a:t>Sympathetic nervous system dysfunction and other  </a:t>
            </a:r>
            <a:r>
              <a:rPr lang="en-US" sz="3100" b="1" dirty="0" err="1">
                <a:solidFill>
                  <a:srgbClr val="FF0000"/>
                </a:solidFill>
                <a:effectLst>
                  <a:outerShdw blurRad="38100" dist="38100" dir="2700000" algn="tl">
                    <a:srgbClr val="000000">
                      <a:alpha val="43137"/>
                    </a:srgbClr>
                  </a:outerShdw>
                </a:effectLst>
                <a:latin typeface="TimesNewRomanPSMT"/>
              </a:rPr>
              <a:t>manifistations</a:t>
            </a:r>
            <a:br>
              <a:rPr lang="en-US" dirty="0">
                <a:solidFill>
                  <a:srgbClr val="FF0000"/>
                </a:solidFill>
                <a:effectLst>
                  <a:outerShdw blurRad="38100" dist="38100" dir="2700000" algn="tl">
                    <a:srgbClr val="000000">
                      <a:alpha val="43137"/>
                    </a:srgbClr>
                  </a:outerShdw>
                </a:effectLst>
                <a:latin typeface="TimesNewRomanPSMT"/>
              </a:rPr>
            </a:br>
            <a:endParaRPr lang="en-US" dirty="0">
              <a:solidFill>
                <a:srgbClr val="FF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48E1CC7-0874-3B80-CE07-9CB01268AC27}"/>
              </a:ext>
            </a:extLst>
          </p:cNvPr>
          <p:cNvSpPr>
            <a:spLocks noGrp="1"/>
          </p:cNvSpPr>
          <p:nvPr>
            <p:ph idx="1"/>
          </p:nvPr>
        </p:nvSpPr>
        <p:spPr>
          <a:xfrm>
            <a:off x="838200" y="1524000"/>
            <a:ext cx="10625667" cy="5173133"/>
          </a:xfrm>
        </p:spPr>
        <p:txBody>
          <a:bodyPr>
            <a:normAutofit fontScale="77500" lnSpcReduction="20000"/>
          </a:bodyPr>
          <a:lstStyle/>
          <a:p>
            <a:pPr>
              <a:buFont typeface="Wingdings" panose="05000000000000000000" pitchFamily="2" charset="2"/>
              <a:buChar char="ü"/>
            </a:pPr>
            <a:r>
              <a:rPr lang="en-US" sz="3300" b="0" i="0" dirty="0">
                <a:effectLst/>
                <a:latin typeface="TimesNewRomanPSMT"/>
              </a:rPr>
              <a:t>Hyperhidrosis of upper extremities</a:t>
            </a:r>
          </a:p>
          <a:p>
            <a:pPr>
              <a:buFont typeface="Wingdings" panose="05000000000000000000" pitchFamily="2" charset="2"/>
              <a:buChar char="ü"/>
            </a:pPr>
            <a:r>
              <a:rPr lang="en-US" sz="3300" b="0" i="0" dirty="0">
                <a:effectLst/>
                <a:latin typeface="TimesNewRomanPSMT"/>
              </a:rPr>
              <a:t>Anhidrosis of lower extremities </a:t>
            </a:r>
          </a:p>
          <a:p>
            <a:pPr>
              <a:buFont typeface="Wingdings" panose="05000000000000000000" pitchFamily="2" charset="2"/>
              <a:buChar char="ü"/>
            </a:pPr>
            <a:r>
              <a:rPr lang="en-US" sz="3300" b="0" i="0" dirty="0">
                <a:effectLst/>
                <a:latin typeface="TimesNewRomanPSMT"/>
              </a:rPr>
              <a:t>Increases risk of foot ulcers</a:t>
            </a:r>
          </a:p>
          <a:p>
            <a:pPr>
              <a:buFont typeface="Wingdings" panose="05000000000000000000" pitchFamily="2" charset="2"/>
              <a:buChar char="ü"/>
            </a:pPr>
            <a:r>
              <a:rPr lang="en-US" sz="3300" b="0" i="0" dirty="0">
                <a:effectLst/>
                <a:latin typeface="TimesNewRomanPSMT"/>
              </a:rPr>
              <a:t>Reduction of counterregulatory hormone release (especially epinephrine) may </a:t>
            </a:r>
            <a:r>
              <a:rPr lang="en-US" sz="3300" i="0" dirty="0">
                <a:effectLst/>
                <a:latin typeface="TimesNewRomanPSMT"/>
              </a:rPr>
              <a:t>decrease ability to sense adrenergic hypoglycemic symptoms</a:t>
            </a:r>
            <a:r>
              <a:rPr lang="en-US" sz="3300" b="0" i="0" dirty="0">
                <a:effectLst/>
                <a:latin typeface="TimesNewRomanPSMT"/>
              </a:rPr>
              <a:t>.</a:t>
            </a:r>
          </a:p>
          <a:p>
            <a:pPr>
              <a:buFont typeface="Wingdings" panose="05000000000000000000" pitchFamily="2" charset="2"/>
              <a:buChar char="ü"/>
            </a:pPr>
            <a:r>
              <a:rPr lang="en-US" sz="3300" b="1" i="0" dirty="0">
                <a:solidFill>
                  <a:srgbClr val="0070C0"/>
                </a:solidFill>
                <a:effectLst/>
                <a:latin typeface="TimesNewRomanPSMT"/>
              </a:rPr>
              <a:t>Hypoglycemia unawareness</a:t>
            </a:r>
          </a:p>
          <a:p>
            <a:pPr>
              <a:buFont typeface="Wingdings" panose="05000000000000000000" pitchFamily="2" charset="2"/>
              <a:buChar char="ü"/>
            </a:pPr>
            <a:r>
              <a:rPr lang="en-US" sz="3300" dirty="0"/>
              <a:t>Difficulty with night driving – Dysfunction in pupillary constrictor muscles may result in failure in dark adaptation</a:t>
            </a:r>
          </a:p>
          <a:p>
            <a:pPr>
              <a:buFont typeface="Wingdings" panose="05000000000000000000" pitchFamily="2" charset="2"/>
              <a:buChar char="ü"/>
            </a:pPr>
            <a:r>
              <a:rPr lang="en-US" sz="3300" dirty="0"/>
              <a:t>Acral symptoms (</a:t>
            </a:r>
            <a:r>
              <a:rPr lang="en-US" sz="3300" dirty="0">
                <a:solidFill>
                  <a:srgbClr val="800080"/>
                </a:solidFill>
              </a:rPr>
              <a:t>hyperthermia</a:t>
            </a:r>
            <a:r>
              <a:rPr lang="en-US" sz="3300" dirty="0"/>
              <a:t>, </a:t>
            </a:r>
            <a:r>
              <a:rPr lang="en-US" sz="3300" dirty="0">
                <a:solidFill>
                  <a:srgbClr val="800080"/>
                </a:solidFill>
              </a:rPr>
              <a:t>pruritus</a:t>
            </a:r>
            <a:r>
              <a:rPr lang="en-US" sz="3300" dirty="0"/>
              <a:t>, </a:t>
            </a:r>
            <a:r>
              <a:rPr lang="en-US" sz="3300" dirty="0">
                <a:solidFill>
                  <a:srgbClr val="800080"/>
                </a:solidFill>
              </a:rPr>
              <a:t>aching</a:t>
            </a:r>
            <a:r>
              <a:rPr lang="en-US" sz="3300" dirty="0"/>
              <a:t>, </a:t>
            </a:r>
            <a:r>
              <a:rPr lang="en-US" sz="3300" dirty="0">
                <a:solidFill>
                  <a:srgbClr val="800080"/>
                </a:solidFill>
              </a:rPr>
              <a:t>cramping</a:t>
            </a:r>
            <a:r>
              <a:rPr lang="en-US" sz="3300" dirty="0"/>
              <a:t>)</a:t>
            </a:r>
          </a:p>
          <a:p>
            <a:pPr>
              <a:buFont typeface="Wingdings" panose="05000000000000000000" pitchFamily="2" charset="2"/>
              <a:buChar char="ü"/>
            </a:pPr>
            <a:r>
              <a:rPr lang="en-US" sz="3300" dirty="0"/>
              <a:t>Skin changes (</a:t>
            </a:r>
            <a:r>
              <a:rPr lang="en-US" sz="3300" dirty="0">
                <a:solidFill>
                  <a:srgbClr val="800080"/>
                </a:solidFill>
              </a:rPr>
              <a:t>dry skin</a:t>
            </a:r>
            <a:r>
              <a:rPr lang="en-US" sz="3300" dirty="0"/>
              <a:t>, </a:t>
            </a:r>
            <a:r>
              <a:rPr lang="en-US" sz="3300" dirty="0">
                <a:solidFill>
                  <a:srgbClr val="800080"/>
                </a:solidFill>
              </a:rPr>
              <a:t>venous prominence</a:t>
            </a:r>
            <a:r>
              <a:rPr lang="en-US" sz="3300" dirty="0"/>
              <a:t>, </a:t>
            </a:r>
            <a:r>
              <a:rPr lang="en-US" sz="3300" dirty="0">
                <a:solidFill>
                  <a:srgbClr val="800080"/>
                </a:solidFill>
              </a:rPr>
              <a:t>callus formation</a:t>
            </a:r>
            <a:r>
              <a:rPr lang="en-US" sz="3300" dirty="0"/>
              <a:t>, </a:t>
            </a:r>
            <a:r>
              <a:rPr lang="en-US" sz="3300" dirty="0">
                <a:solidFill>
                  <a:srgbClr val="800080"/>
                </a:solidFill>
              </a:rPr>
              <a:t>loss of nails)</a:t>
            </a:r>
          </a:p>
          <a:p>
            <a:pPr>
              <a:buFont typeface="Wingdings" panose="05000000000000000000" pitchFamily="2" charset="2"/>
              <a:buChar char="ü"/>
            </a:pPr>
            <a:r>
              <a:rPr lang="en-US" sz="3300" dirty="0"/>
              <a:t>Peripheral edema, associated with foot ulceration and/or poor wound healing Neuroarthropathy (</a:t>
            </a:r>
            <a:r>
              <a:rPr lang="en-US" sz="3300" dirty="0">
                <a:solidFill>
                  <a:srgbClr val="800080"/>
                </a:solidFill>
              </a:rPr>
              <a:t>Charcot arthropathy</a:t>
            </a:r>
            <a:r>
              <a:rPr lang="en-US" sz="3300" dirty="0"/>
              <a:t>)</a:t>
            </a:r>
          </a:p>
          <a:p>
            <a:pPr marL="0" indent="0">
              <a:buNone/>
            </a:pPr>
            <a:br>
              <a:rPr lang="en-US" dirty="0"/>
            </a:br>
            <a:endParaRPr lang="en-US" dirty="0"/>
          </a:p>
        </p:txBody>
      </p:sp>
    </p:spTree>
    <p:extLst>
      <p:ext uri="{BB962C8B-B14F-4D97-AF65-F5344CB8AC3E}">
        <p14:creationId xmlns:p14="http://schemas.microsoft.com/office/powerpoint/2010/main" val="36816657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C82D0-A12E-B20C-6059-3CEA53DEABF8}"/>
              </a:ext>
            </a:extLst>
          </p:cNvPr>
          <p:cNvSpPr>
            <a:spLocks noGrp="1"/>
          </p:cNvSpPr>
          <p:nvPr>
            <p:ph type="title"/>
          </p:nvPr>
        </p:nvSpPr>
        <p:spPr/>
        <p:txBody>
          <a:bodyPr/>
          <a:lstStyle/>
          <a:p>
            <a:r>
              <a:rPr lang="en-US" dirty="0">
                <a:solidFill>
                  <a:srgbClr val="FF0000"/>
                </a:solidFill>
                <a:effectLst>
                  <a:outerShdw blurRad="38100" dist="38100" dir="2700000" algn="tl">
                    <a:srgbClr val="000000">
                      <a:alpha val="43137"/>
                    </a:srgbClr>
                  </a:outerShdw>
                </a:effectLst>
                <a:latin typeface="CharisSIL"/>
                <a:ea typeface="+mn-ea"/>
                <a:cs typeface="+mn-cs"/>
              </a:rPr>
              <a:t>Charcot arthropathy</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5F4781ED-A103-C938-D6D0-8303EA1E2A3D}"/>
              </a:ext>
            </a:extLst>
          </p:cNvPr>
          <p:cNvSpPr>
            <a:spLocks noGrp="1"/>
          </p:cNvSpPr>
          <p:nvPr>
            <p:ph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dirty="0">
                <a:solidFill>
                  <a:srgbClr val="000000"/>
                </a:solidFill>
                <a:latin typeface="CharisSIL"/>
              </a:rPr>
              <a:t>C</a:t>
            </a:r>
            <a:r>
              <a:rPr lang="en-US" sz="3200" dirty="0" err="1">
                <a:solidFill>
                  <a:srgbClr val="000000"/>
                </a:solidFill>
                <a:latin typeface="CharisSIL"/>
              </a:rPr>
              <a:t>ollapse</a:t>
            </a:r>
            <a:r>
              <a:rPr lang="en-US" sz="3200" dirty="0">
                <a:solidFill>
                  <a:srgbClr val="000000"/>
                </a:solidFill>
                <a:latin typeface="CharisSIL"/>
              </a:rPr>
              <a:t> of the arch of the midfoot and bony prominences leading to </a:t>
            </a:r>
            <a:r>
              <a:rPr kumimoji="0" lang="en-US" sz="3200" b="0" i="0" u="none" strike="noStrike" kern="1200" cap="none" spc="0" normalizeH="0" baseline="0" noProof="0" dirty="0">
                <a:ln>
                  <a:noFill/>
                </a:ln>
                <a:solidFill>
                  <a:srgbClr val="000000"/>
                </a:solidFill>
                <a:effectLst/>
                <a:uLnTx/>
                <a:uFillTx/>
                <a:latin typeface="CharisSIL"/>
                <a:ea typeface="+mn-ea"/>
                <a:cs typeface="+mn-cs"/>
              </a:rPr>
              <a:t>fragmentation and sclerosis of </a:t>
            </a:r>
            <a:r>
              <a:rPr kumimoji="0" lang="en-US" sz="3200" b="0" i="0" u="none" strike="noStrike" kern="1200" cap="none" spc="0" normalizeH="0" baseline="0" noProof="0" dirty="0" err="1">
                <a:ln>
                  <a:noFill/>
                </a:ln>
                <a:solidFill>
                  <a:srgbClr val="000000"/>
                </a:solidFill>
                <a:effectLst/>
                <a:uLnTx/>
                <a:uFillTx/>
                <a:latin typeface="CharisSIL"/>
                <a:ea typeface="+mn-ea"/>
                <a:cs typeface="+mn-cs"/>
              </a:rPr>
              <a:t>bone,new</a:t>
            </a:r>
            <a:r>
              <a:rPr kumimoji="0" lang="en-US" sz="3200" b="0" i="0" u="none" strike="noStrike" kern="1200" cap="none" spc="0" normalizeH="0" baseline="0" noProof="0" dirty="0">
                <a:ln>
                  <a:noFill/>
                </a:ln>
                <a:solidFill>
                  <a:srgbClr val="000000"/>
                </a:solidFill>
                <a:effectLst/>
                <a:uLnTx/>
                <a:uFillTx/>
                <a:latin typeface="CharisSIL"/>
                <a:ea typeface="+mn-ea"/>
                <a:cs typeface="+mn-cs"/>
              </a:rPr>
              <a:t> bone </a:t>
            </a:r>
            <a:r>
              <a:rPr kumimoji="0" lang="en-US" sz="3200" b="0" i="0" u="none" strike="noStrike" kern="1200" cap="none" spc="0" normalizeH="0" baseline="0" noProof="0" dirty="0" err="1">
                <a:ln>
                  <a:noFill/>
                </a:ln>
                <a:solidFill>
                  <a:srgbClr val="000000"/>
                </a:solidFill>
                <a:effectLst/>
                <a:uLnTx/>
                <a:uFillTx/>
                <a:latin typeface="CharisSIL"/>
                <a:ea typeface="+mn-ea"/>
                <a:cs typeface="+mn-cs"/>
              </a:rPr>
              <a:t>formation,subluxation</a:t>
            </a:r>
            <a:r>
              <a:rPr kumimoji="0" lang="en-US" sz="3200" b="0" i="0" u="none" strike="noStrike" kern="1200" cap="none" spc="0" normalizeH="0" baseline="0" noProof="0" dirty="0">
                <a:ln>
                  <a:noFill/>
                </a:ln>
                <a:solidFill>
                  <a:srgbClr val="000000"/>
                </a:solidFill>
                <a:effectLst/>
                <a:uLnTx/>
                <a:uFillTx/>
                <a:latin typeface="CharisSIL"/>
                <a:ea typeface="+mn-ea"/>
                <a:cs typeface="+mn-cs"/>
              </a:rPr>
              <a:t>, dislocation, and stress fractures. </a:t>
            </a:r>
            <a:endParaRPr lang="en-US" sz="3200" dirty="0"/>
          </a:p>
        </p:txBody>
      </p:sp>
    </p:spTree>
    <p:extLst>
      <p:ext uri="{BB962C8B-B14F-4D97-AF65-F5344CB8AC3E}">
        <p14:creationId xmlns:p14="http://schemas.microsoft.com/office/powerpoint/2010/main" val="507691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05517-2D06-4AF1-B111-BD532C120C95}"/>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7F194E71-552A-B0A0-58A2-87961492F215}"/>
              </a:ext>
            </a:extLst>
          </p:cNvPr>
          <p:cNvPicPr>
            <a:picLocks noGrp="1" noChangeAspect="1"/>
          </p:cNvPicPr>
          <p:nvPr>
            <p:ph idx="1"/>
          </p:nvPr>
        </p:nvPicPr>
        <p:blipFill>
          <a:blip r:embed="rId2"/>
          <a:stretch>
            <a:fillRect/>
          </a:stretch>
        </p:blipFill>
        <p:spPr>
          <a:xfrm>
            <a:off x="1290320" y="365125"/>
            <a:ext cx="9824720" cy="5812155"/>
          </a:xfrm>
          <a:prstGeom prst="rect">
            <a:avLst/>
          </a:prstGeom>
        </p:spPr>
      </p:pic>
    </p:spTree>
    <p:extLst>
      <p:ext uri="{BB962C8B-B14F-4D97-AF65-F5344CB8AC3E}">
        <p14:creationId xmlns:p14="http://schemas.microsoft.com/office/powerpoint/2010/main" val="10649830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5D66A-2355-F83F-2EED-4770D37FBEC4}"/>
              </a:ext>
            </a:extLst>
          </p:cNvPr>
          <p:cNvSpPr>
            <a:spLocks noGrp="1"/>
          </p:cNvSpPr>
          <p:nvPr>
            <p:ph type="title"/>
          </p:nvPr>
        </p:nvSpPr>
        <p:spPr>
          <a:xfrm>
            <a:off x="838200" y="203201"/>
            <a:ext cx="10515600" cy="846666"/>
          </a:xfrm>
        </p:spPr>
        <p:txBody>
          <a:bodyPr>
            <a:normAutofit/>
          </a:bodyPr>
          <a:lstStyle/>
          <a:p>
            <a:r>
              <a:rPr lang="en-US" sz="3200" b="1" dirty="0">
                <a:solidFill>
                  <a:srgbClr val="FF0000"/>
                </a:solidFill>
                <a:effectLst>
                  <a:outerShdw blurRad="38100" dist="38100" dir="2700000" algn="tl">
                    <a:srgbClr val="000000">
                      <a:alpha val="43137"/>
                    </a:srgbClr>
                  </a:outerShdw>
                </a:effectLst>
              </a:rPr>
              <a:t>GASTROINTESTINAL AUTONOMIC NEUROPATHY</a:t>
            </a:r>
          </a:p>
        </p:txBody>
      </p:sp>
      <p:sp>
        <p:nvSpPr>
          <p:cNvPr id="3" name="Content Placeholder 2">
            <a:extLst>
              <a:ext uri="{FF2B5EF4-FFF2-40B4-BE49-F238E27FC236}">
                <a16:creationId xmlns:a16="http://schemas.microsoft.com/office/drawing/2014/main" id="{A4465FC8-B5E5-FD73-3A4A-59D9AAEFD43D}"/>
              </a:ext>
            </a:extLst>
          </p:cNvPr>
          <p:cNvSpPr>
            <a:spLocks noGrp="1"/>
          </p:cNvSpPr>
          <p:nvPr>
            <p:ph idx="1"/>
          </p:nvPr>
        </p:nvSpPr>
        <p:spPr>
          <a:xfrm>
            <a:off x="838200" y="1049866"/>
            <a:ext cx="10515600" cy="5477933"/>
          </a:xfrm>
        </p:spPr>
        <p:txBody>
          <a:bodyPr>
            <a:normAutofit lnSpcReduction="10000"/>
          </a:bodyPr>
          <a:lstStyle/>
          <a:p>
            <a:r>
              <a:rPr lang="en-US" dirty="0"/>
              <a:t>Gastroesophageal reflux disease (GERD)</a:t>
            </a:r>
          </a:p>
          <a:p>
            <a:r>
              <a:rPr lang="en-US" dirty="0"/>
              <a:t>Gastroparesis:</a:t>
            </a:r>
            <a:r>
              <a:rPr lang="en-US" sz="2800" b="0" i="0" dirty="0">
                <a:solidFill>
                  <a:srgbClr val="000000"/>
                </a:solidFill>
                <a:effectLst/>
                <a:latin typeface="TimesNewRomanPSMT"/>
              </a:rPr>
              <a:t> </a:t>
            </a:r>
            <a:r>
              <a:rPr lang="en-US" sz="2800" b="0" i="0" dirty="0">
                <a:solidFill>
                  <a:srgbClr val="800080"/>
                </a:solidFill>
                <a:effectLst/>
                <a:latin typeface="TimesNewRomanPSMT"/>
              </a:rPr>
              <a:t>Anorexia ,Nausea ,</a:t>
            </a:r>
            <a:r>
              <a:rPr lang="en-US" sz="2800" b="0" i="0" dirty="0" err="1">
                <a:solidFill>
                  <a:srgbClr val="800080"/>
                </a:solidFill>
                <a:effectLst/>
                <a:latin typeface="TimesNewRomanPSMT"/>
              </a:rPr>
              <a:t>Vomiting,Early</a:t>
            </a:r>
            <a:r>
              <a:rPr lang="en-US" sz="2800" b="0" i="0" dirty="0">
                <a:solidFill>
                  <a:srgbClr val="800080"/>
                </a:solidFill>
                <a:effectLst/>
                <a:latin typeface="TimesNewRomanPSMT"/>
              </a:rPr>
              <a:t> satiety </a:t>
            </a:r>
            <a:endParaRPr lang="en-US" dirty="0">
              <a:solidFill>
                <a:srgbClr val="800080"/>
              </a:solidFill>
            </a:endParaRPr>
          </a:p>
          <a:p>
            <a:r>
              <a:rPr lang="en-US" dirty="0"/>
              <a:t>Diarrhea</a:t>
            </a:r>
            <a:r>
              <a:rPr lang="en-US" sz="2800" b="0" i="0" dirty="0">
                <a:solidFill>
                  <a:srgbClr val="000000"/>
                </a:solidFill>
                <a:effectLst/>
                <a:latin typeface="CharisSIL"/>
              </a:rPr>
              <a:t> watery and painless, occurs at night, and may be associated with fecal incontinence. </a:t>
            </a:r>
            <a:br>
              <a:rPr lang="en-US" dirty="0"/>
            </a:br>
            <a:r>
              <a:rPr lang="en-US" b="1" dirty="0">
                <a:solidFill>
                  <a:schemeClr val="accent1"/>
                </a:solidFill>
              </a:rPr>
              <a:t>DIABETIC DIARRHEA:</a:t>
            </a:r>
          </a:p>
          <a:p>
            <a:r>
              <a:rPr lang="en-US" dirty="0"/>
              <a:t>Disordered motility</a:t>
            </a:r>
          </a:p>
          <a:p>
            <a:r>
              <a:rPr lang="en-US" dirty="0"/>
              <a:t>Increased intestinal secretion</a:t>
            </a:r>
          </a:p>
          <a:p>
            <a:r>
              <a:rPr lang="en-US" dirty="0"/>
              <a:t>Small intestinal bacterial overgrowth (SIBO)</a:t>
            </a:r>
          </a:p>
          <a:p>
            <a:r>
              <a:rPr lang="en-US" dirty="0"/>
              <a:t>Fecal incontinence</a:t>
            </a:r>
          </a:p>
          <a:p>
            <a:r>
              <a:rPr lang="en-US" dirty="0"/>
              <a:t>Medications – Medications such as </a:t>
            </a:r>
            <a:r>
              <a:rPr lang="en-US" dirty="0">
                <a:solidFill>
                  <a:srgbClr val="7030A0"/>
                </a:solidFill>
              </a:rPr>
              <a:t>metformin</a:t>
            </a:r>
            <a:r>
              <a:rPr lang="en-US" dirty="0"/>
              <a:t>, </a:t>
            </a:r>
            <a:r>
              <a:rPr lang="en-US" dirty="0">
                <a:solidFill>
                  <a:srgbClr val="7030A0"/>
                </a:solidFill>
              </a:rPr>
              <a:t>alpha-glucosidase inhibitor, glucagon-like peptide [GLP]-1 agonist, and dipeptidyl peptidase-4 [DPP4</a:t>
            </a:r>
            <a:r>
              <a:rPr lang="en-US" dirty="0"/>
              <a:t>] inhibitors) and </a:t>
            </a:r>
            <a:r>
              <a:rPr lang="en-US" dirty="0">
                <a:solidFill>
                  <a:srgbClr val="7030A0"/>
                </a:solidFill>
              </a:rPr>
              <a:t>artificial sweeteners </a:t>
            </a:r>
            <a:r>
              <a:rPr lang="en-US" dirty="0"/>
              <a:t>(</a:t>
            </a:r>
            <a:r>
              <a:rPr lang="en-US" dirty="0" err="1"/>
              <a:t>eg</a:t>
            </a:r>
            <a:r>
              <a:rPr lang="en-US" dirty="0"/>
              <a:t>, </a:t>
            </a:r>
            <a:r>
              <a:rPr lang="en-US" b="1" dirty="0">
                <a:solidFill>
                  <a:srgbClr val="7030A0"/>
                </a:solidFill>
              </a:rPr>
              <a:t>sorbitol</a:t>
            </a:r>
            <a:r>
              <a:rPr lang="en-US" dirty="0"/>
              <a:t> or </a:t>
            </a:r>
            <a:r>
              <a:rPr lang="en-US" b="1" dirty="0">
                <a:solidFill>
                  <a:srgbClr val="7030A0"/>
                </a:solidFill>
              </a:rPr>
              <a:t>polyols</a:t>
            </a:r>
            <a:r>
              <a:rPr lang="en-US" dirty="0"/>
              <a:t>)</a:t>
            </a:r>
          </a:p>
        </p:txBody>
      </p:sp>
    </p:spTree>
    <p:extLst>
      <p:ext uri="{BB962C8B-B14F-4D97-AF65-F5344CB8AC3E}">
        <p14:creationId xmlns:p14="http://schemas.microsoft.com/office/powerpoint/2010/main" val="7809033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F3DD031-4F37-A7CB-49A7-1EAAE20FF656}"/>
              </a:ext>
            </a:extLst>
          </p:cNvPr>
          <p:cNvPicPr>
            <a:picLocks noGrp="1" noChangeAspect="1"/>
          </p:cNvPicPr>
          <p:nvPr>
            <p:ph idx="1"/>
          </p:nvPr>
        </p:nvPicPr>
        <p:blipFill>
          <a:blip r:embed="rId2"/>
          <a:stretch>
            <a:fillRect/>
          </a:stretch>
        </p:blipFill>
        <p:spPr>
          <a:xfrm>
            <a:off x="1490133" y="-84667"/>
            <a:ext cx="9203267" cy="6942667"/>
          </a:xfrm>
        </p:spPr>
      </p:pic>
    </p:spTree>
    <p:extLst>
      <p:ext uri="{BB962C8B-B14F-4D97-AF65-F5344CB8AC3E}">
        <p14:creationId xmlns:p14="http://schemas.microsoft.com/office/powerpoint/2010/main" val="3271516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EBDCD-CB56-30C1-9F26-7FC764BA03D0}"/>
              </a:ext>
            </a:extLst>
          </p:cNvPr>
          <p:cNvSpPr>
            <a:spLocks noGrp="1"/>
          </p:cNvSpPr>
          <p:nvPr>
            <p:ph type="title"/>
          </p:nvPr>
        </p:nvSpPr>
        <p:spPr>
          <a:xfrm>
            <a:off x="838200" y="0"/>
            <a:ext cx="10515600" cy="2971799"/>
          </a:xfrm>
        </p:spPr>
        <p:txBody>
          <a:bodyPr>
            <a:normAutofit/>
          </a:bodyPr>
          <a:lstStyle/>
          <a:p>
            <a:r>
              <a:rPr lang="en-US" b="1" i="0" dirty="0">
                <a:solidFill>
                  <a:srgbClr val="FF0000"/>
                </a:solidFill>
                <a:effectLst>
                  <a:outerShdw blurRad="38100" dist="38100" dir="2700000" algn="tl">
                    <a:srgbClr val="000000">
                      <a:alpha val="43137"/>
                    </a:srgbClr>
                  </a:outerShdw>
                </a:effectLst>
                <a:latin typeface="CharisSIL"/>
              </a:rPr>
              <a:t>Risk factors</a:t>
            </a:r>
            <a:r>
              <a:rPr lang="en-US" b="1" dirty="0">
                <a:solidFill>
                  <a:srgbClr val="FF0000"/>
                </a:solidFill>
                <a:effectLst>
                  <a:outerShdw blurRad="38100" dist="38100" dir="2700000" algn="tl">
                    <a:srgbClr val="000000">
                      <a:alpha val="43137"/>
                    </a:srgbClr>
                  </a:outerShdw>
                </a:effectLst>
              </a:rPr>
              <a:t> </a:t>
            </a:r>
            <a:br>
              <a:rPr lang="en-US" b="1" dirty="0">
                <a:solidFill>
                  <a:srgbClr val="0070C0"/>
                </a:solidFill>
                <a:effectLst>
                  <a:outerShdw blurRad="38100" dist="38100" dir="2700000" algn="tl">
                    <a:srgbClr val="000000">
                      <a:alpha val="43137"/>
                    </a:srgbClr>
                  </a:outerShdw>
                </a:effectLst>
              </a:rPr>
            </a:br>
            <a:br>
              <a:rPr lang="en-US" dirty="0"/>
            </a:br>
            <a:endParaRPr lang="en-US" dirty="0"/>
          </a:p>
        </p:txBody>
      </p:sp>
      <p:sp>
        <p:nvSpPr>
          <p:cNvPr id="3" name="Content Placeholder 2">
            <a:extLst>
              <a:ext uri="{FF2B5EF4-FFF2-40B4-BE49-F238E27FC236}">
                <a16:creationId xmlns:a16="http://schemas.microsoft.com/office/drawing/2014/main" id="{B112577B-F4E0-A4BA-9A77-08AF54B6E628}"/>
              </a:ext>
            </a:extLst>
          </p:cNvPr>
          <p:cNvSpPr>
            <a:spLocks noGrp="1"/>
          </p:cNvSpPr>
          <p:nvPr>
            <p:ph idx="1"/>
          </p:nvPr>
        </p:nvSpPr>
        <p:spPr>
          <a:xfrm>
            <a:off x="838200" y="1329267"/>
            <a:ext cx="9000067" cy="4902200"/>
          </a:xfrm>
        </p:spPr>
        <p:txBody>
          <a:bodyPr>
            <a:normAutofit lnSpcReduction="10000"/>
          </a:bodyPr>
          <a:lstStyle/>
          <a:p>
            <a:pPr marL="0" indent="0">
              <a:buNone/>
            </a:pPr>
            <a:br>
              <a:rPr lang="en-US" dirty="0"/>
            </a:br>
            <a:r>
              <a:rPr lang="en-US" dirty="0"/>
              <a:t>● Longer duration of diabetes mellitus</a:t>
            </a:r>
          </a:p>
          <a:p>
            <a:pPr marL="0" indent="0">
              <a:buNone/>
            </a:pPr>
            <a:r>
              <a:rPr lang="en-US" dirty="0"/>
              <a:t>● Higher glycated hemoglobin levels</a:t>
            </a:r>
          </a:p>
          <a:p>
            <a:pPr marL="0" indent="0">
              <a:buNone/>
            </a:pPr>
            <a:r>
              <a:rPr lang="en-US" dirty="0"/>
              <a:t>● Hypertension</a:t>
            </a:r>
          </a:p>
          <a:p>
            <a:pPr marL="0" indent="0">
              <a:buNone/>
            </a:pPr>
            <a:r>
              <a:rPr lang="en-US" dirty="0"/>
              <a:t>● Obesity</a:t>
            </a:r>
          </a:p>
          <a:p>
            <a:pPr marL="0" indent="0">
              <a:buNone/>
            </a:pPr>
            <a:r>
              <a:rPr lang="en-US" dirty="0"/>
              <a:t>● Dyslipidemia</a:t>
            </a:r>
          </a:p>
          <a:p>
            <a:pPr marL="0" indent="0">
              <a:buNone/>
            </a:pPr>
            <a:r>
              <a:rPr lang="en-US" dirty="0"/>
              <a:t>● Tobacco use</a:t>
            </a:r>
          </a:p>
          <a:p>
            <a:pPr marL="0" indent="0">
              <a:buNone/>
            </a:pPr>
            <a:r>
              <a:rPr lang="en-US" dirty="0"/>
              <a:t>● Chronic alcohol use</a:t>
            </a:r>
          </a:p>
          <a:p>
            <a:pPr marL="0" indent="0">
              <a:buNone/>
            </a:pPr>
            <a:r>
              <a:rPr lang="en-US" dirty="0"/>
              <a:t>● Taller patient height</a:t>
            </a:r>
          </a:p>
          <a:p>
            <a:pPr marL="0" indent="0">
              <a:buNone/>
            </a:pPr>
            <a:r>
              <a:rPr lang="en-US" dirty="0"/>
              <a:t>● Older age</a:t>
            </a:r>
          </a:p>
        </p:txBody>
      </p:sp>
    </p:spTree>
    <p:extLst>
      <p:ext uri="{BB962C8B-B14F-4D97-AF65-F5344CB8AC3E}">
        <p14:creationId xmlns:p14="http://schemas.microsoft.com/office/powerpoint/2010/main" val="12497321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B5D00-F2CB-35F0-ED02-ECEFDC7F3590}"/>
              </a:ext>
            </a:extLst>
          </p:cNvPr>
          <p:cNvSpPr>
            <a:spLocks noGrp="1"/>
          </p:cNvSpPr>
          <p:nvPr>
            <p:ph type="title"/>
          </p:nvPr>
        </p:nvSpPr>
        <p:spPr>
          <a:xfrm>
            <a:off x="838200" y="365126"/>
            <a:ext cx="10515600" cy="972608"/>
          </a:xfrm>
        </p:spPr>
        <p:txBody>
          <a:bodyPr>
            <a:normAutofit/>
          </a:bodyPr>
          <a:lstStyle/>
          <a:p>
            <a:r>
              <a:rPr lang="en-US" sz="4000" b="1" dirty="0">
                <a:solidFill>
                  <a:srgbClr val="FF0000"/>
                </a:solidFill>
                <a:effectLst>
                  <a:outerShdw blurRad="38100" dist="38100" dir="2700000" algn="tl">
                    <a:srgbClr val="000000">
                      <a:alpha val="43137"/>
                    </a:srgbClr>
                  </a:outerShdw>
                </a:effectLst>
              </a:rPr>
              <a:t>GENITOURINARY AUTONOMIC NEUROPATHY</a:t>
            </a:r>
          </a:p>
        </p:txBody>
      </p:sp>
      <p:sp>
        <p:nvSpPr>
          <p:cNvPr id="3" name="Content Placeholder 2">
            <a:extLst>
              <a:ext uri="{FF2B5EF4-FFF2-40B4-BE49-F238E27FC236}">
                <a16:creationId xmlns:a16="http://schemas.microsoft.com/office/drawing/2014/main" id="{0B598AC0-0989-62AB-EF68-9D06469F48E6}"/>
              </a:ext>
            </a:extLst>
          </p:cNvPr>
          <p:cNvSpPr>
            <a:spLocks noGrp="1"/>
          </p:cNvSpPr>
          <p:nvPr>
            <p:ph idx="1"/>
          </p:nvPr>
        </p:nvSpPr>
        <p:spPr>
          <a:xfrm>
            <a:off x="838200" y="1422400"/>
            <a:ext cx="10515600" cy="5070474"/>
          </a:xfrm>
        </p:spPr>
        <p:txBody>
          <a:bodyPr>
            <a:normAutofit fontScale="92500" lnSpcReduction="10000"/>
          </a:bodyPr>
          <a:lstStyle/>
          <a:p>
            <a:r>
              <a:rPr lang="en-US" sz="2800" b="0" i="0" dirty="0">
                <a:solidFill>
                  <a:srgbClr val="000000"/>
                </a:solidFill>
                <a:effectLst/>
                <a:latin typeface="TimesNewRomanPSMT"/>
              </a:rPr>
              <a:t>Bladder-emptying abnormalities</a:t>
            </a:r>
          </a:p>
          <a:p>
            <a:r>
              <a:rPr lang="en-US" sz="2800" b="0" i="0" dirty="0">
                <a:solidFill>
                  <a:srgbClr val="000000"/>
                </a:solidFill>
                <a:effectLst/>
                <a:latin typeface="TimesNewRomanPSMT"/>
              </a:rPr>
              <a:t> Inability to sense full bladder </a:t>
            </a:r>
          </a:p>
          <a:p>
            <a:r>
              <a:rPr lang="en-US" sz="2800" b="0" i="0" dirty="0">
                <a:solidFill>
                  <a:srgbClr val="000000"/>
                </a:solidFill>
                <a:effectLst/>
                <a:latin typeface="TimesNewRomanPSMT"/>
              </a:rPr>
              <a:t>Failure to void completely </a:t>
            </a:r>
          </a:p>
          <a:p>
            <a:r>
              <a:rPr lang="en-US" sz="2800" b="0" i="0" dirty="0">
                <a:solidFill>
                  <a:srgbClr val="000000"/>
                </a:solidFill>
                <a:effectLst/>
                <a:latin typeface="TimesNewRomanPSMT"/>
              </a:rPr>
              <a:t>Urinary hesitancy</a:t>
            </a:r>
          </a:p>
          <a:p>
            <a:r>
              <a:rPr lang="en-US" sz="2800" b="0" i="0" dirty="0">
                <a:solidFill>
                  <a:srgbClr val="000000"/>
                </a:solidFill>
                <a:effectLst/>
                <a:latin typeface="TimesNewRomanPSMT"/>
              </a:rPr>
              <a:t> Decreased voiding frequency</a:t>
            </a:r>
          </a:p>
          <a:p>
            <a:r>
              <a:rPr lang="en-US" sz="2800" b="0" i="0" dirty="0">
                <a:solidFill>
                  <a:srgbClr val="000000"/>
                </a:solidFill>
                <a:effectLst/>
                <a:latin typeface="TimesNewRomanPSMT"/>
              </a:rPr>
              <a:t> Incontinence</a:t>
            </a:r>
          </a:p>
          <a:p>
            <a:r>
              <a:rPr lang="en-US" sz="2800" b="0" i="0" dirty="0">
                <a:solidFill>
                  <a:srgbClr val="000000"/>
                </a:solidFill>
                <a:effectLst/>
                <a:latin typeface="TimesNewRomanPSMT"/>
              </a:rPr>
              <a:t>Recurrent urinary tract infections</a:t>
            </a:r>
          </a:p>
          <a:p>
            <a:r>
              <a:rPr lang="en-US" sz="2800" b="0" i="0" dirty="0">
                <a:solidFill>
                  <a:srgbClr val="000000"/>
                </a:solidFill>
                <a:effectLst/>
                <a:latin typeface="TimesNewRomanPSMT"/>
              </a:rPr>
              <a:t> Sexual dysfunction</a:t>
            </a:r>
          </a:p>
          <a:p>
            <a:r>
              <a:rPr lang="en-US" dirty="0">
                <a:solidFill>
                  <a:srgbClr val="000000"/>
                </a:solidFill>
                <a:latin typeface="TimesNewRomanPSMT"/>
              </a:rPr>
              <a:t>Erectile dysfunction</a:t>
            </a:r>
          </a:p>
          <a:p>
            <a:r>
              <a:rPr lang="en-US" sz="2800" b="0" i="0" dirty="0">
                <a:solidFill>
                  <a:srgbClr val="000000"/>
                </a:solidFill>
                <a:effectLst/>
                <a:latin typeface="TimesNewRomanPSMT"/>
              </a:rPr>
              <a:t>Dyspareunia Vaginal dryness</a:t>
            </a:r>
            <a:r>
              <a:rPr lang="en-US" dirty="0"/>
              <a:t> </a:t>
            </a:r>
          </a:p>
          <a:p>
            <a:r>
              <a:rPr lang="en-US" dirty="0"/>
              <a:t>Retrograde ejaculation </a:t>
            </a:r>
          </a:p>
          <a:p>
            <a:endParaRPr lang="en-US" dirty="0"/>
          </a:p>
        </p:txBody>
      </p:sp>
    </p:spTree>
    <p:extLst>
      <p:ext uri="{BB962C8B-B14F-4D97-AF65-F5344CB8AC3E}">
        <p14:creationId xmlns:p14="http://schemas.microsoft.com/office/powerpoint/2010/main" val="16360236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5959A-D099-62DA-E172-5DA2E75600AD}"/>
              </a:ext>
            </a:extLst>
          </p:cNvPr>
          <p:cNvSpPr>
            <a:spLocks noGrp="1"/>
          </p:cNvSpPr>
          <p:nvPr>
            <p:ph type="title"/>
          </p:nvPr>
        </p:nvSpPr>
        <p:spPr>
          <a:xfrm>
            <a:off x="838200" y="254001"/>
            <a:ext cx="10515600" cy="888999"/>
          </a:xfrm>
        </p:spPr>
        <p:txBody>
          <a:bodyPr/>
          <a:lstStyle/>
          <a:p>
            <a:r>
              <a:rPr lang="en-US" b="1" dirty="0">
                <a:solidFill>
                  <a:srgbClr val="FF0000"/>
                </a:solidFill>
                <a:effectLst>
                  <a:outerShdw blurRad="38100" dist="38100" dir="2700000" algn="tl">
                    <a:srgbClr val="000000">
                      <a:alpha val="43137"/>
                    </a:srgbClr>
                  </a:outerShdw>
                </a:effectLst>
              </a:rPr>
              <a:t>Diabetic neuropathy management </a:t>
            </a:r>
          </a:p>
        </p:txBody>
      </p:sp>
      <p:sp>
        <p:nvSpPr>
          <p:cNvPr id="3" name="Content Placeholder 2">
            <a:extLst>
              <a:ext uri="{FF2B5EF4-FFF2-40B4-BE49-F238E27FC236}">
                <a16:creationId xmlns:a16="http://schemas.microsoft.com/office/drawing/2014/main" id="{BB3E7FB8-96E8-009E-31D6-5D7ADBE23DAD}"/>
              </a:ext>
            </a:extLst>
          </p:cNvPr>
          <p:cNvSpPr>
            <a:spLocks noGrp="1"/>
          </p:cNvSpPr>
          <p:nvPr>
            <p:ph idx="1"/>
          </p:nvPr>
        </p:nvSpPr>
        <p:spPr>
          <a:xfrm>
            <a:off x="838200" y="1261533"/>
            <a:ext cx="10515600" cy="5232400"/>
          </a:xfrm>
        </p:spPr>
        <p:txBody>
          <a:bodyPr/>
          <a:lstStyle/>
          <a:p>
            <a:pPr marL="0" indent="0">
              <a:buNone/>
            </a:pPr>
            <a:r>
              <a:rPr lang="en-US" b="1" dirty="0">
                <a:solidFill>
                  <a:srgbClr val="7030A0"/>
                </a:solidFill>
                <a:effectLst>
                  <a:outerShdw blurRad="38100" dist="38100" dir="2700000" algn="tl">
                    <a:srgbClr val="000000">
                      <a:alpha val="43137"/>
                    </a:srgbClr>
                  </a:outerShdw>
                </a:effectLst>
              </a:rPr>
              <a:t>Management of painful distal symmetric polyneuropathy</a:t>
            </a:r>
          </a:p>
          <a:p>
            <a:pPr marL="0" indent="0">
              <a:buNone/>
            </a:pPr>
            <a:r>
              <a:rPr lang="en-US" b="1" dirty="0">
                <a:solidFill>
                  <a:srgbClr val="7030A0"/>
                </a:solidFill>
                <a:effectLst>
                  <a:outerShdw blurRad="38100" dist="38100" dir="2700000" algn="tl">
                    <a:srgbClr val="000000">
                      <a:alpha val="43137"/>
                    </a:srgbClr>
                  </a:outerShdw>
                </a:effectLst>
              </a:rPr>
              <a:t> </a:t>
            </a:r>
          </a:p>
        </p:txBody>
      </p:sp>
      <p:pic>
        <p:nvPicPr>
          <p:cNvPr id="5" name="Picture 4">
            <a:extLst>
              <a:ext uri="{FF2B5EF4-FFF2-40B4-BE49-F238E27FC236}">
                <a16:creationId xmlns:a16="http://schemas.microsoft.com/office/drawing/2014/main" id="{13A25C6E-A09A-4ACE-99E9-03F3F723FA4A}"/>
              </a:ext>
            </a:extLst>
          </p:cNvPr>
          <p:cNvPicPr>
            <a:picLocks noChangeAspect="1"/>
          </p:cNvPicPr>
          <p:nvPr/>
        </p:nvPicPr>
        <p:blipFill>
          <a:blip r:embed="rId2"/>
          <a:stretch>
            <a:fillRect/>
          </a:stretch>
        </p:blipFill>
        <p:spPr>
          <a:xfrm>
            <a:off x="956626" y="2545003"/>
            <a:ext cx="10278747" cy="1767993"/>
          </a:xfrm>
          <a:prstGeom prst="rect">
            <a:avLst/>
          </a:prstGeom>
        </p:spPr>
      </p:pic>
    </p:spTree>
    <p:extLst>
      <p:ext uri="{BB962C8B-B14F-4D97-AF65-F5344CB8AC3E}">
        <p14:creationId xmlns:p14="http://schemas.microsoft.com/office/powerpoint/2010/main" val="23228649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rPr>
              <a:t>Nonpharmacologic</a:t>
            </a:r>
            <a:br>
              <a:rPr lang="en-US" dirty="0"/>
            </a:br>
            <a:endParaRPr lang="en-US" dirty="0">
              <a:solidFill>
                <a:srgbClr val="FF0000"/>
              </a:solidFill>
            </a:endParaRPr>
          </a:p>
        </p:txBody>
      </p:sp>
      <p:sp>
        <p:nvSpPr>
          <p:cNvPr id="3" name="Content Placeholder 2"/>
          <p:cNvSpPr>
            <a:spLocks noGrp="1"/>
          </p:cNvSpPr>
          <p:nvPr>
            <p:ph idx="1"/>
          </p:nvPr>
        </p:nvSpPr>
        <p:spPr>
          <a:xfrm>
            <a:off x="838200" y="1825625"/>
            <a:ext cx="10515600" cy="4761442"/>
          </a:xfrm>
        </p:spPr>
        <p:txBody>
          <a:bodyPr/>
          <a:lstStyle/>
          <a:p>
            <a:r>
              <a:rPr lang="en-US" dirty="0"/>
              <a:t>Lifestyle interventions may prevent or possibly reverse neuropathy.</a:t>
            </a:r>
          </a:p>
          <a:p>
            <a:r>
              <a:rPr lang="en-US" dirty="0"/>
              <a:t>diet</a:t>
            </a:r>
          </a:p>
          <a:p>
            <a:r>
              <a:rPr lang="en-US" dirty="0"/>
              <a:t>Exercise</a:t>
            </a:r>
          </a:p>
          <a:p>
            <a:r>
              <a:rPr lang="en-US" dirty="0"/>
              <a:t> blood pressure and blood glucose levels control</a:t>
            </a:r>
          </a:p>
          <a:p>
            <a:r>
              <a:rPr lang="en-US" dirty="0"/>
              <a:t>rational glycemic control is recommended to manage symptoms and prevent further damage, including falls and foot ulcers.</a:t>
            </a:r>
          </a:p>
          <a:p>
            <a:r>
              <a:rPr lang="en-US" dirty="0"/>
              <a:t>An overly rapid lowering of blood glucose levels (a </a:t>
            </a:r>
            <a:r>
              <a:rPr lang="en-US" dirty="0">
                <a:solidFill>
                  <a:srgbClr val="800080"/>
                </a:solidFill>
              </a:rPr>
              <a:t>reduction of &gt;1% per month in hemoglobin A1C level</a:t>
            </a:r>
            <a:r>
              <a:rPr lang="en-US" dirty="0"/>
              <a:t>) may induce a </a:t>
            </a:r>
            <a:r>
              <a:rPr lang="en-US" b="1" dirty="0"/>
              <a:t>neuritis</a:t>
            </a:r>
            <a:r>
              <a:rPr lang="en-US" dirty="0"/>
              <a:t> with severe pain, although the neuritis generally resolves within 6 months.</a:t>
            </a:r>
          </a:p>
          <a:p>
            <a:endParaRPr lang="en-US" dirty="0"/>
          </a:p>
        </p:txBody>
      </p:sp>
    </p:spTree>
    <p:extLst>
      <p:ext uri="{BB962C8B-B14F-4D97-AF65-F5344CB8AC3E}">
        <p14:creationId xmlns:p14="http://schemas.microsoft.com/office/powerpoint/2010/main" val="39099688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FF0000"/>
                </a:solidFill>
                <a:effectLst>
                  <a:outerShdw blurRad="38100" dist="38100" dir="2700000" algn="tl">
                    <a:srgbClr val="000000">
                      <a:alpha val="43137"/>
                    </a:srgbClr>
                  </a:outerShdw>
                </a:effectLst>
              </a:rPr>
              <a:t>Pharmacotherapy</a:t>
            </a:r>
          </a:p>
        </p:txBody>
      </p:sp>
      <p:sp>
        <p:nvSpPr>
          <p:cNvPr id="3" name="Content Placeholder 2"/>
          <p:cNvSpPr>
            <a:spLocks noGrp="1"/>
          </p:cNvSpPr>
          <p:nvPr>
            <p:ph idx="1"/>
          </p:nvPr>
        </p:nvSpPr>
        <p:spPr>
          <a:xfrm>
            <a:off x="1703512" y="1600200"/>
            <a:ext cx="8784976" cy="5069160"/>
          </a:xfrm>
        </p:spPr>
        <p:txBody>
          <a:bodyPr/>
          <a:lstStyle/>
          <a:p>
            <a:r>
              <a:rPr lang="en-US" dirty="0"/>
              <a:t>First-line monotherapy frequently does not provide satisfactory relief at maximally tolerated doses.</a:t>
            </a:r>
          </a:p>
          <a:p>
            <a:r>
              <a:rPr lang="en-US" dirty="0"/>
              <a:t>Switching to a different agent within the same class</a:t>
            </a:r>
          </a:p>
          <a:p>
            <a:r>
              <a:rPr lang="en-US" dirty="0"/>
              <a:t>Switching to a new class</a:t>
            </a:r>
          </a:p>
          <a:p>
            <a:r>
              <a:rPr lang="en-US" dirty="0"/>
              <a:t>Adding a second agent. </a:t>
            </a:r>
          </a:p>
          <a:p>
            <a:r>
              <a:rPr lang="en-US" dirty="0"/>
              <a:t>Best evidence for efficacy of short-term pain relief is with tricyclic antidepressants and traditional anticonvulsants</a:t>
            </a:r>
          </a:p>
        </p:txBody>
      </p:sp>
    </p:spTree>
    <p:extLst>
      <p:ext uri="{BB962C8B-B14F-4D97-AF65-F5344CB8AC3E}">
        <p14:creationId xmlns:p14="http://schemas.microsoft.com/office/powerpoint/2010/main" val="21821362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rPr>
              <a:t>Pharmacotherapy</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a:t>Anticonvulsants</a:t>
            </a:r>
          </a:p>
          <a:p>
            <a:r>
              <a:rPr lang="en-US" dirty="0"/>
              <a:t>Antidepressants</a:t>
            </a:r>
          </a:p>
          <a:p>
            <a:pPr lvl="1"/>
            <a:r>
              <a:rPr lang="en-US" dirty="0"/>
              <a:t>SNRIs</a:t>
            </a:r>
          </a:p>
          <a:p>
            <a:pPr lvl="1"/>
            <a:r>
              <a:rPr lang="en-US" dirty="0"/>
              <a:t>Tricyclic agents</a:t>
            </a:r>
          </a:p>
          <a:p>
            <a:pPr marL="342900" lvl="1" indent="-342900"/>
            <a:r>
              <a:rPr lang="en-US" sz="2800" dirty="0"/>
              <a:t>Opioids</a:t>
            </a:r>
          </a:p>
          <a:p>
            <a:r>
              <a:rPr lang="en-US" dirty="0"/>
              <a:t>Capsaicin 8.0% patch</a:t>
            </a:r>
          </a:p>
          <a:p>
            <a:endParaRPr lang="en-US" dirty="0"/>
          </a:p>
        </p:txBody>
      </p:sp>
    </p:spTree>
    <p:extLst>
      <p:ext uri="{BB962C8B-B14F-4D97-AF65-F5344CB8AC3E}">
        <p14:creationId xmlns:p14="http://schemas.microsoft.com/office/powerpoint/2010/main" val="14384065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8733" y="116632"/>
            <a:ext cx="8502411" cy="1143000"/>
          </a:xfrm>
        </p:spPr>
        <p:txBody>
          <a:bodyPr/>
          <a:lstStyle/>
          <a:p>
            <a:r>
              <a:rPr lang="en-US" b="1" dirty="0">
                <a:solidFill>
                  <a:srgbClr val="FF0000"/>
                </a:solidFill>
                <a:effectLst>
                  <a:outerShdw blurRad="38100" dist="38100" dir="2700000" algn="tl">
                    <a:srgbClr val="000000">
                      <a:alpha val="43137"/>
                    </a:srgbClr>
                  </a:outerShdw>
                </a:effectLst>
              </a:rPr>
              <a:t>Topical Capsaicin</a:t>
            </a:r>
          </a:p>
        </p:txBody>
      </p:sp>
      <p:sp>
        <p:nvSpPr>
          <p:cNvPr id="3" name="Content Placeholder 2"/>
          <p:cNvSpPr>
            <a:spLocks noGrp="1"/>
          </p:cNvSpPr>
          <p:nvPr>
            <p:ph idx="1"/>
          </p:nvPr>
        </p:nvSpPr>
        <p:spPr>
          <a:xfrm>
            <a:off x="1202267" y="1268760"/>
            <a:ext cx="9286221" cy="5472608"/>
          </a:xfrm>
        </p:spPr>
        <p:txBody>
          <a:bodyPr/>
          <a:lstStyle/>
          <a:p>
            <a:r>
              <a:rPr lang="en-US" dirty="0"/>
              <a:t>Capsaicin 0.075% cream (was not effective)</a:t>
            </a:r>
          </a:p>
          <a:p>
            <a:r>
              <a:rPr lang="en-US" dirty="0"/>
              <a:t>An 8.0% patch (pain relief)</a:t>
            </a:r>
          </a:p>
          <a:p>
            <a:r>
              <a:rPr lang="en-US" dirty="0"/>
              <a:t>applied to painful areas </a:t>
            </a:r>
            <a:r>
              <a:rPr lang="en-US" dirty="0">
                <a:solidFill>
                  <a:srgbClr val="7030A0"/>
                </a:solidFill>
              </a:rPr>
              <a:t>4 times </a:t>
            </a:r>
            <a:r>
              <a:rPr lang="en-US" dirty="0"/>
              <a:t>daily</a:t>
            </a:r>
          </a:p>
          <a:p>
            <a:r>
              <a:rPr lang="en-US" dirty="0"/>
              <a:t>Might damage C-type fibers originating in the skin</a:t>
            </a:r>
          </a:p>
          <a:p>
            <a:r>
              <a:rPr lang="en-US" dirty="0">
                <a:solidFill>
                  <a:srgbClr val="800080"/>
                </a:solidFill>
              </a:rPr>
              <a:t>pain</a:t>
            </a:r>
            <a:r>
              <a:rPr lang="en-US" dirty="0"/>
              <a:t> relief that began within a few days and</a:t>
            </a:r>
          </a:p>
          <a:p>
            <a:r>
              <a:rPr lang="en-US" dirty="0"/>
              <a:t> persisted for </a:t>
            </a:r>
            <a:r>
              <a:rPr lang="en-US" u="sng" dirty="0"/>
              <a:t>3 to 6 months </a:t>
            </a:r>
            <a:r>
              <a:rPr lang="en-US" dirty="0"/>
              <a:t>after a single application</a:t>
            </a:r>
          </a:p>
          <a:p>
            <a:r>
              <a:rPr lang="en-US" dirty="0"/>
              <a:t>Adverse effects: local burning and transient skin irritation</a:t>
            </a:r>
          </a:p>
        </p:txBody>
      </p:sp>
    </p:spTree>
    <p:extLst>
      <p:ext uri="{BB962C8B-B14F-4D97-AF65-F5344CB8AC3E}">
        <p14:creationId xmlns:p14="http://schemas.microsoft.com/office/powerpoint/2010/main" val="20411468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16632"/>
            <a:ext cx="8464352" cy="1143000"/>
          </a:xfrm>
        </p:spPr>
        <p:txBody>
          <a:bodyPr/>
          <a:lstStyle/>
          <a:p>
            <a:r>
              <a:rPr lang="en-US" b="1" dirty="0">
                <a:solidFill>
                  <a:srgbClr val="FF0000"/>
                </a:solidFill>
                <a:effectLst>
                  <a:outerShdw blurRad="38100" dist="38100" dir="2700000" algn="tl">
                    <a:srgbClr val="000000">
                      <a:alpha val="43137"/>
                    </a:srgbClr>
                  </a:outerShdw>
                </a:effectLst>
              </a:rPr>
              <a:t>Anticonvulsants</a:t>
            </a:r>
          </a:p>
        </p:txBody>
      </p:sp>
      <p:sp>
        <p:nvSpPr>
          <p:cNvPr id="3" name="Content Placeholder 2"/>
          <p:cNvSpPr>
            <a:spLocks noGrp="1"/>
          </p:cNvSpPr>
          <p:nvPr>
            <p:ph idx="1"/>
          </p:nvPr>
        </p:nvSpPr>
        <p:spPr>
          <a:xfrm>
            <a:off x="1703512" y="1930400"/>
            <a:ext cx="8784976" cy="4351867"/>
          </a:xfrm>
        </p:spPr>
        <p:txBody>
          <a:bodyPr>
            <a:normAutofit/>
          </a:bodyPr>
          <a:lstStyle/>
          <a:p>
            <a:r>
              <a:rPr lang="en-US" b="1" dirty="0">
                <a:solidFill>
                  <a:srgbClr val="0070C0"/>
                </a:solidFill>
                <a:effectLst>
                  <a:outerShdw blurRad="38100" dist="38100" dir="2700000" algn="tl">
                    <a:srgbClr val="000000">
                      <a:alpha val="43137"/>
                    </a:srgbClr>
                  </a:outerShdw>
                </a:effectLst>
              </a:rPr>
              <a:t>Gabapentin</a:t>
            </a:r>
            <a:r>
              <a:rPr lang="en-US" dirty="0"/>
              <a:t> and </a:t>
            </a:r>
            <a:r>
              <a:rPr lang="en-US" b="1" dirty="0" err="1">
                <a:solidFill>
                  <a:srgbClr val="0070C0"/>
                </a:solidFill>
                <a:effectLst>
                  <a:outerShdw blurRad="38100" dist="38100" dir="2700000" algn="tl">
                    <a:srgbClr val="000000">
                      <a:alpha val="43137"/>
                    </a:srgbClr>
                  </a:outerShdw>
                </a:effectLst>
              </a:rPr>
              <a:t>pregabalin</a:t>
            </a:r>
            <a:r>
              <a:rPr lang="en-US" dirty="0"/>
              <a:t> are:</a:t>
            </a:r>
          </a:p>
          <a:p>
            <a:r>
              <a:rPr lang="en-US" dirty="0"/>
              <a:t> α2δ2 voltage-gated calcium modulators </a:t>
            </a:r>
          </a:p>
          <a:p>
            <a:r>
              <a:rPr lang="en-US" dirty="0"/>
              <a:t>improving sleep</a:t>
            </a:r>
          </a:p>
          <a:p>
            <a:endParaRPr lang="en-US" dirty="0"/>
          </a:p>
        </p:txBody>
      </p:sp>
    </p:spTree>
    <p:extLst>
      <p:ext uri="{BB962C8B-B14F-4D97-AF65-F5344CB8AC3E}">
        <p14:creationId xmlns:p14="http://schemas.microsoft.com/office/powerpoint/2010/main" val="7532513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rPr>
              <a:t>Gabapentin</a:t>
            </a:r>
          </a:p>
        </p:txBody>
      </p:sp>
      <p:sp>
        <p:nvSpPr>
          <p:cNvPr id="3" name="Content Placeholder 2"/>
          <p:cNvSpPr>
            <a:spLocks noGrp="1"/>
          </p:cNvSpPr>
          <p:nvPr>
            <p:ph idx="1"/>
          </p:nvPr>
        </p:nvSpPr>
        <p:spPr>
          <a:xfrm>
            <a:off x="838200" y="1600200"/>
            <a:ext cx="9650288" cy="4997152"/>
          </a:xfrm>
        </p:spPr>
        <p:txBody>
          <a:bodyPr/>
          <a:lstStyle/>
          <a:p>
            <a:r>
              <a:rPr lang="en-US" dirty="0">
                <a:solidFill>
                  <a:srgbClr val="7030A0"/>
                </a:solidFill>
              </a:rPr>
              <a:t>Gradual</a:t>
            </a:r>
            <a:r>
              <a:rPr lang="en-US" dirty="0"/>
              <a:t> adjustment to the dose that is usually clinically effective (300-600 mg PO </a:t>
            </a:r>
            <a:r>
              <a:rPr lang="en-US" dirty="0" err="1"/>
              <a:t>tid</a:t>
            </a:r>
            <a:r>
              <a:rPr lang="en-US" dirty="0"/>
              <a:t>)</a:t>
            </a:r>
          </a:p>
          <a:p>
            <a:r>
              <a:rPr lang="en-US" dirty="0"/>
              <a:t>Adverse effects: </a:t>
            </a:r>
            <a:r>
              <a:rPr lang="en-US" dirty="0">
                <a:solidFill>
                  <a:srgbClr val="0070C0"/>
                </a:solidFill>
              </a:rPr>
              <a:t>fatigue, weight gain, back pain, central nervous system effects</a:t>
            </a:r>
          </a:p>
          <a:p>
            <a:r>
              <a:rPr lang="en-US" dirty="0"/>
              <a:t>Contraindications: Use with caution in patients with </a:t>
            </a:r>
            <a:r>
              <a:rPr lang="en-US" dirty="0">
                <a:solidFill>
                  <a:srgbClr val="7030A0"/>
                </a:solidFill>
              </a:rPr>
              <a:t>renal impairment</a:t>
            </a:r>
          </a:p>
        </p:txBody>
      </p:sp>
    </p:spTree>
    <p:extLst>
      <p:ext uri="{BB962C8B-B14F-4D97-AF65-F5344CB8AC3E}">
        <p14:creationId xmlns:p14="http://schemas.microsoft.com/office/powerpoint/2010/main" val="32132414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88640"/>
            <a:ext cx="8853736" cy="1143000"/>
          </a:xfrm>
        </p:spPr>
        <p:txBody>
          <a:bodyPr/>
          <a:lstStyle/>
          <a:p>
            <a:r>
              <a:rPr lang="en-US" b="1" dirty="0">
                <a:solidFill>
                  <a:srgbClr val="FF0000"/>
                </a:solidFill>
                <a:effectLst>
                  <a:outerShdw blurRad="38100" dist="38100" dir="2700000" algn="tl">
                    <a:srgbClr val="000000">
                      <a:alpha val="43137"/>
                    </a:srgbClr>
                  </a:outerShdw>
                </a:effectLst>
              </a:rPr>
              <a:t>Pregabalin</a:t>
            </a:r>
          </a:p>
        </p:txBody>
      </p:sp>
      <p:sp>
        <p:nvSpPr>
          <p:cNvPr id="3" name="Content Placeholder 2"/>
          <p:cNvSpPr>
            <a:spLocks noGrp="1"/>
          </p:cNvSpPr>
          <p:nvPr>
            <p:ph idx="1"/>
          </p:nvPr>
        </p:nvSpPr>
        <p:spPr>
          <a:xfrm>
            <a:off x="914400" y="1196752"/>
            <a:ext cx="9646096" cy="4780715"/>
          </a:xfrm>
        </p:spPr>
        <p:txBody>
          <a:bodyPr/>
          <a:lstStyle/>
          <a:p>
            <a:r>
              <a:rPr lang="en-US" dirty="0"/>
              <a:t>In contrast to gabapentin, pregabalin has  </a:t>
            </a:r>
            <a:r>
              <a:rPr lang="en-US" dirty="0">
                <a:solidFill>
                  <a:srgbClr val="7030A0"/>
                </a:solidFill>
              </a:rPr>
              <a:t>linear</a:t>
            </a:r>
            <a:r>
              <a:rPr lang="en-US" dirty="0"/>
              <a:t> and dose-proportional absorption in the therapeutic dose range (150 to 600 mg per day) </a:t>
            </a:r>
          </a:p>
          <a:p>
            <a:r>
              <a:rPr lang="en-US" dirty="0"/>
              <a:t>more </a:t>
            </a:r>
            <a:r>
              <a:rPr lang="en-US" b="1" dirty="0"/>
              <a:t>rapid onset </a:t>
            </a:r>
            <a:r>
              <a:rPr lang="en-US" dirty="0"/>
              <a:t>of action than gabapentin </a:t>
            </a:r>
          </a:p>
          <a:p>
            <a:r>
              <a:rPr lang="en-US" dirty="0"/>
              <a:t>more limited dose range that requires less adjustment.</a:t>
            </a:r>
          </a:p>
          <a:p>
            <a:r>
              <a:rPr lang="en-US" dirty="0"/>
              <a:t>Adverse effects: </a:t>
            </a:r>
            <a:r>
              <a:rPr lang="en-US" dirty="0">
                <a:solidFill>
                  <a:srgbClr val="0070C0"/>
                </a:solidFill>
              </a:rPr>
              <a:t>dizziness, somnolence, peripheral edema, blurry vision, weight gain</a:t>
            </a:r>
          </a:p>
          <a:p>
            <a:r>
              <a:rPr lang="en-US" dirty="0"/>
              <a:t>FDA approved for </a:t>
            </a:r>
            <a:r>
              <a:rPr lang="en-US" b="1" dirty="0">
                <a:solidFill>
                  <a:srgbClr val="800080"/>
                </a:solidFill>
              </a:rPr>
              <a:t>pain</a:t>
            </a:r>
            <a:r>
              <a:rPr lang="en-US" dirty="0"/>
              <a:t> associated with diabetic neuropathy</a:t>
            </a:r>
          </a:p>
        </p:txBody>
      </p:sp>
    </p:spTree>
    <p:extLst>
      <p:ext uri="{BB962C8B-B14F-4D97-AF65-F5344CB8AC3E}">
        <p14:creationId xmlns:p14="http://schemas.microsoft.com/office/powerpoint/2010/main" val="20250911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88640"/>
            <a:ext cx="8697144" cy="1143000"/>
          </a:xfrm>
        </p:spPr>
        <p:txBody>
          <a:bodyPr/>
          <a:lstStyle/>
          <a:p>
            <a:r>
              <a:rPr lang="en-US" b="1" dirty="0" err="1">
                <a:solidFill>
                  <a:srgbClr val="FF0000"/>
                </a:solidFill>
                <a:effectLst>
                  <a:outerShdw blurRad="38100" dist="38100" dir="2700000" algn="tl">
                    <a:srgbClr val="000000">
                      <a:alpha val="43137"/>
                    </a:srgbClr>
                  </a:outerShdw>
                </a:effectLst>
              </a:rPr>
              <a:t>Topiramate</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312333" y="1549400"/>
            <a:ext cx="9423400" cy="3996267"/>
          </a:xfrm>
        </p:spPr>
        <p:txBody>
          <a:bodyPr>
            <a:normAutofit/>
          </a:bodyPr>
          <a:lstStyle/>
          <a:p>
            <a:r>
              <a:rPr lang="en-US" dirty="0"/>
              <a:t>reduce the intensity of pain </a:t>
            </a:r>
          </a:p>
          <a:p>
            <a:r>
              <a:rPr lang="en-US" dirty="0"/>
              <a:t>improve sleep</a:t>
            </a:r>
          </a:p>
          <a:p>
            <a:r>
              <a:rPr lang="en-US" dirty="0"/>
              <a:t>stimulates the </a:t>
            </a:r>
            <a:r>
              <a:rPr lang="en-US" b="1" dirty="0">
                <a:solidFill>
                  <a:srgbClr val="0070C0"/>
                </a:solidFill>
              </a:rPr>
              <a:t>growth of </a:t>
            </a:r>
            <a:r>
              <a:rPr lang="en-US" b="1" dirty="0" err="1">
                <a:solidFill>
                  <a:srgbClr val="0070C0"/>
                </a:solidFill>
              </a:rPr>
              <a:t>intraepidermal</a:t>
            </a:r>
            <a:r>
              <a:rPr lang="en-US" b="1" dirty="0">
                <a:solidFill>
                  <a:srgbClr val="0070C0"/>
                </a:solidFill>
              </a:rPr>
              <a:t> nerve fibers </a:t>
            </a:r>
            <a:r>
              <a:rPr lang="en-US" dirty="0"/>
              <a:t>of 0.5 to 2.0 fibers per millimeter per year, as compared with a decline of 0.5 to 1.0 fibers per millimeter per year in untreated patients</a:t>
            </a:r>
          </a:p>
          <a:p>
            <a:r>
              <a:rPr lang="en-US" dirty="0"/>
              <a:t>weight loss (improvements in lipid levels and blood pressure )</a:t>
            </a:r>
          </a:p>
        </p:txBody>
      </p:sp>
    </p:spTree>
    <p:extLst>
      <p:ext uri="{BB962C8B-B14F-4D97-AF65-F5344CB8AC3E}">
        <p14:creationId xmlns:p14="http://schemas.microsoft.com/office/powerpoint/2010/main" val="2623998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B3DE0-4581-7DE5-7A2E-057C01688FEE}"/>
              </a:ext>
            </a:extLst>
          </p:cNvPr>
          <p:cNvSpPr>
            <a:spLocks noGrp="1"/>
          </p:cNvSpPr>
          <p:nvPr>
            <p:ph type="title"/>
          </p:nvPr>
        </p:nvSpPr>
        <p:spPr>
          <a:xfrm>
            <a:off x="838200" y="1"/>
            <a:ext cx="10515600" cy="681035"/>
          </a:xfrm>
        </p:spPr>
        <p:txBody>
          <a:bodyPr>
            <a:normAutofit/>
          </a:bodyPr>
          <a:lstStyle/>
          <a:p>
            <a:r>
              <a:rPr lang="en-US" sz="3600" b="1" dirty="0">
                <a:solidFill>
                  <a:srgbClr val="FF0000"/>
                </a:solidFill>
                <a:effectLst>
                  <a:outerShdw blurRad="38100" dist="38100" dir="2700000" algn="tl">
                    <a:srgbClr val="000000">
                      <a:alpha val="43137"/>
                    </a:srgbClr>
                  </a:outerShdw>
                </a:effectLst>
              </a:rPr>
              <a:t>Classification of diabetic neuropathies</a:t>
            </a:r>
          </a:p>
        </p:txBody>
      </p:sp>
      <p:graphicFrame>
        <p:nvGraphicFramePr>
          <p:cNvPr id="4" name="Content Placeholder 3">
            <a:extLst>
              <a:ext uri="{FF2B5EF4-FFF2-40B4-BE49-F238E27FC236}">
                <a16:creationId xmlns:a16="http://schemas.microsoft.com/office/drawing/2014/main" id="{77304061-A118-C03E-4CB8-373A77E5C911}"/>
              </a:ext>
            </a:extLst>
          </p:cNvPr>
          <p:cNvGraphicFramePr>
            <a:graphicFrameLocks noGrp="1"/>
          </p:cNvGraphicFramePr>
          <p:nvPr>
            <p:ph idx="1"/>
            <p:extLst>
              <p:ext uri="{D42A27DB-BD31-4B8C-83A1-F6EECF244321}">
                <p14:modId xmlns:p14="http://schemas.microsoft.com/office/powerpoint/2010/main" val="44070095"/>
              </p:ext>
            </p:extLst>
          </p:nvPr>
        </p:nvGraphicFramePr>
        <p:xfrm>
          <a:off x="355600" y="681037"/>
          <a:ext cx="10596880" cy="6176961"/>
        </p:xfrm>
        <a:graphic>
          <a:graphicData uri="http://schemas.openxmlformats.org/drawingml/2006/table">
            <a:tbl>
              <a:tblPr/>
              <a:tblGrid>
                <a:gridCol w="2649220">
                  <a:extLst>
                    <a:ext uri="{9D8B030D-6E8A-4147-A177-3AD203B41FA5}">
                      <a16:colId xmlns:a16="http://schemas.microsoft.com/office/drawing/2014/main" val="1315365987"/>
                    </a:ext>
                  </a:extLst>
                </a:gridCol>
                <a:gridCol w="2649220">
                  <a:extLst>
                    <a:ext uri="{9D8B030D-6E8A-4147-A177-3AD203B41FA5}">
                      <a16:colId xmlns:a16="http://schemas.microsoft.com/office/drawing/2014/main" val="1757245760"/>
                    </a:ext>
                  </a:extLst>
                </a:gridCol>
                <a:gridCol w="2649220">
                  <a:extLst>
                    <a:ext uri="{9D8B030D-6E8A-4147-A177-3AD203B41FA5}">
                      <a16:colId xmlns:a16="http://schemas.microsoft.com/office/drawing/2014/main" val="1084380160"/>
                    </a:ext>
                  </a:extLst>
                </a:gridCol>
                <a:gridCol w="2649220">
                  <a:extLst>
                    <a:ext uri="{9D8B030D-6E8A-4147-A177-3AD203B41FA5}">
                      <a16:colId xmlns:a16="http://schemas.microsoft.com/office/drawing/2014/main" val="886248611"/>
                    </a:ext>
                  </a:extLst>
                </a:gridCol>
              </a:tblGrid>
              <a:tr h="816338">
                <a:tc>
                  <a:txBody>
                    <a:bodyPr/>
                    <a:lstStyle/>
                    <a:p>
                      <a:pPr algn="l" fontAlgn="t"/>
                      <a:r>
                        <a:rPr lang="en-US" sz="2400" b="1" dirty="0">
                          <a:solidFill>
                            <a:srgbClr val="0070C0"/>
                          </a:solidFill>
                          <a:effectLst/>
                        </a:rPr>
                        <a:t>Diffuse neuropathy</a:t>
                      </a:r>
                    </a:p>
                  </a:txBody>
                  <a:tcPr marL="57507" marR="57507" marT="28753" marB="28753">
                    <a:lnL>
                      <a:noFill/>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EEEEEE"/>
                    </a:solidFill>
                  </a:tcPr>
                </a:tc>
                <a:tc>
                  <a:txBody>
                    <a:bodyPr/>
                    <a:lstStyle/>
                    <a:p>
                      <a:pPr algn="l" fontAlgn="t"/>
                      <a:r>
                        <a:rPr lang="en-US" sz="2400" b="1">
                          <a:solidFill>
                            <a:srgbClr val="0070C0"/>
                          </a:solidFill>
                          <a:effectLst/>
                        </a:rPr>
                        <a:t>Mononeuropathy</a:t>
                      </a:r>
                    </a:p>
                  </a:txBody>
                  <a:tcPr marL="57507" marR="57507" marT="28753" marB="28753">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EEEEEE"/>
                    </a:solidFill>
                  </a:tcPr>
                </a:tc>
                <a:tc>
                  <a:txBody>
                    <a:bodyPr/>
                    <a:lstStyle/>
                    <a:p>
                      <a:pPr algn="l" fontAlgn="t"/>
                      <a:r>
                        <a:rPr lang="en-US" sz="2400" b="1">
                          <a:solidFill>
                            <a:srgbClr val="0070C0"/>
                          </a:solidFill>
                          <a:effectLst/>
                        </a:rPr>
                        <a:t>Radiculopathy</a:t>
                      </a:r>
                    </a:p>
                  </a:txBody>
                  <a:tcPr marL="57507" marR="57507" marT="28753" marB="28753">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EEEEEE"/>
                    </a:solidFill>
                  </a:tcPr>
                </a:tc>
                <a:tc>
                  <a:txBody>
                    <a:bodyPr/>
                    <a:lstStyle/>
                    <a:p>
                      <a:pPr algn="l" fontAlgn="t"/>
                      <a:r>
                        <a:rPr lang="en-US" sz="2400" b="1" dirty="0">
                          <a:solidFill>
                            <a:srgbClr val="0070C0"/>
                          </a:solidFill>
                          <a:effectLst/>
                        </a:rPr>
                        <a:t>Other neuropathies</a:t>
                      </a:r>
                    </a:p>
                  </a:txBody>
                  <a:tcPr marL="57507" marR="57507" marT="28753" marB="28753">
                    <a:lnL w="6350" cap="flat" cmpd="sng" algn="ctr">
                      <a:solidFill>
                        <a:srgbClr val="9E9E9E"/>
                      </a:solidFill>
                      <a:prstDash val="solid"/>
                      <a:round/>
                      <a:headEnd type="none" w="med" len="med"/>
                      <a:tailEnd type="none" w="med" len="med"/>
                    </a:lnL>
                    <a:lnR>
                      <a:noFill/>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EEEEEE"/>
                    </a:solidFill>
                  </a:tcPr>
                </a:tc>
                <a:extLst>
                  <a:ext uri="{0D108BD9-81ED-4DB2-BD59-A6C34878D82A}">
                    <a16:rowId xmlns:a16="http://schemas.microsoft.com/office/drawing/2014/main" val="1726008127"/>
                  </a:ext>
                </a:extLst>
              </a:tr>
              <a:tr h="1578255">
                <a:tc>
                  <a:txBody>
                    <a:bodyPr/>
                    <a:lstStyle/>
                    <a:p>
                      <a:pPr algn="l" fontAlgn="t"/>
                      <a:r>
                        <a:rPr lang="en-US" sz="2000" b="0" dirty="0">
                          <a:effectLst/>
                        </a:rPr>
                        <a:t>DPN primarily </a:t>
                      </a:r>
                      <a:r>
                        <a:rPr lang="en-US" sz="2000" b="1" dirty="0">
                          <a:effectLst/>
                        </a:rPr>
                        <a:t>small</a:t>
                      </a:r>
                      <a:r>
                        <a:rPr lang="en-US" sz="2000" b="0" dirty="0">
                          <a:effectLst/>
                        </a:rPr>
                        <a:t> fiber</a:t>
                      </a:r>
                    </a:p>
                  </a:txBody>
                  <a:tcPr marL="47922" marR="47922" marT="47922" marB="28753">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FFFFFF"/>
                    </a:solidFill>
                  </a:tcPr>
                </a:tc>
                <a:tc>
                  <a:txBody>
                    <a:bodyPr/>
                    <a:lstStyle/>
                    <a:p>
                      <a:pPr algn="l" fontAlgn="t"/>
                      <a:r>
                        <a:rPr lang="en-US" sz="2000" b="0" dirty="0">
                          <a:effectLst/>
                        </a:rPr>
                        <a:t>Isolated </a:t>
                      </a:r>
                      <a:r>
                        <a:rPr lang="en-US" sz="2000" b="1" dirty="0">
                          <a:effectLst/>
                        </a:rPr>
                        <a:t>cranial</a:t>
                      </a:r>
                      <a:r>
                        <a:rPr lang="en-US" sz="2000" b="0" dirty="0">
                          <a:effectLst/>
                        </a:rPr>
                        <a:t> or peripheral neuropathy</a:t>
                      </a:r>
                    </a:p>
                  </a:txBody>
                  <a:tcPr marL="47922" marR="47922" marT="47922" marB="28753">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FFFFFF"/>
                    </a:solidFill>
                  </a:tcPr>
                </a:tc>
                <a:tc>
                  <a:txBody>
                    <a:bodyPr/>
                    <a:lstStyle/>
                    <a:p>
                      <a:pPr algn="l" fontAlgn="t"/>
                      <a:r>
                        <a:rPr lang="en-US" sz="2000" b="1" dirty="0">
                          <a:effectLst/>
                        </a:rPr>
                        <a:t>Thoracic</a:t>
                      </a:r>
                      <a:r>
                        <a:rPr lang="en-US" sz="2000" b="0" dirty="0">
                          <a:effectLst/>
                        </a:rPr>
                        <a:t> </a:t>
                      </a:r>
                      <a:r>
                        <a:rPr lang="en-US" sz="2000" b="0" dirty="0" err="1">
                          <a:effectLst/>
                        </a:rPr>
                        <a:t>radiculoneuropathy</a:t>
                      </a:r>
                      <a:endParaRPr lang="en-US" sz="2000" b="0" dirty="0">
                        <a:effectLst/>
                      </a:endParaRPr>
                    </a:p>
                  </a:txBody>
                  <a:tcPr marL="47922" marR="47922" marT="47922" marB="28753">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FFFFFF"/>
                    </a:solidFill>
                  </a:tcPr>
                </a:tc>
                <a:tc>
                  <a:txBody>
                    <a:bodyPr/>
                    <a:lstStyle/>
                    <a:p>
                      <a:pPr algn="l" fontAlgn="t"/>
                      <a:r>
                        <a:rPr lang="en-US" sz="2000" b="0" dirty="0">
                          <a:effectLst/>
                        </a:rPr>
                        <a:t>Pressure neuropathies</a:t>
                      </a:r>
                    </a:p>
                    <a:p>
                      <a:pPr algn="l" fontAlgn="t"/>
                      <a:r>
                        <a:rPr lang="en-US" sz="2000" b="0" dirty="0">
                          <a:effectLst/>
                        </a:rPr>
                        <a:t>Entrapment </a:t>
                      </a:r>
                    </a:p>
                  </a:txBody>
                  <a:tcPr marL="47922" marR="47922" marT="47922" marB="28753">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FFFFFF"/>
                    </a:solidFill>
                  </a:tcPr>
                </a:tc>
                <a:extLst>
                  <a:ext uri="{0D108BD9-81ED-4DB2-BD59-A6C34878D82A}">
                    <a16:rowId xmlns:a16="http://schemas.microsoft.com/office/drawing/2014/main" val="3791983098"/>
                  </a:ext>
                </a:extLst>
              </a:tr>
              <a:tr h="1088452">
                <a:tc>
                  <a:txBody>
                    <a:bodyPr/>
                    <a:lstStyle/>
                    <a:p>
                      <a:pPr algn="l" fontAlgn="t"/>
                      <a:r>
                        <a:rPr lang="en-US" sz="2000" b="0" dirty="0">
                          <a:effectLst/>
                        </a:rPr>
                        <a:t>DPN primarily </a:t>
                      </a:r>
                      <a:r>
                        <a:rPr lang="en-US" sz="2000" b="1" dirty="0">
                          <a:effectLst/>
                        </a:rPr>
                        <a:t>large</a:t>
                      </a:r>
                      <a:r>
                        <a:rPr lang="en-US" sz="2000" b="0" dirty="0">
                          <a:effectLst/>
                        </a:rPr>
                        <a:t> fiber</a:t>
                      </a:r>
                    </a:p>
                  </a:txBody>
                  <a:tcPr marL="47922" marR="47922" marT="47922" marB="28753">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FFFFFF"/>
                    </a:solidFill>
                  </a:tcPr>
                </a:tc>
                <a:tc>
                  <a:txBody>
                    <a:bodyPr/>
                    <a:lstStyle/>
                    <a:p>
                      <a:pPr algn="l" fontAlgn="t"/>
                      <a:r>
                        <a:rPr lang="en-US" sz="2000" b="0">
                          <a:effectLst/>
                        </a:rPr>
                        <a:t>Mononeuritis multiplex</a:t>
                      </a:r>
                    </a:p>
                  </a:txBody>
                  <a:tcPr marL="47922" marR="47922" marT="47922" marB="28753">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FFFFFF"/>
                    </a:solidFill>
                  </a:tcPr>
                </a:tc>
                <a:tc>
                  <a:txBody>
                    <a:bodyPr/>
                    <a:lstStyle/>
                    <a:p>
                      <a:pPr algn="l" fontAlgn="t"/>
                      <a:r>
                        <a:rPr lang="en-US" sz="2000" b="1" dirty="0" err="1">
                          <a:effectLst/>
                        </a:rPr>
                        <a:t>Radiculoplexus</a:t>
                      </a:r>
                      <a:r>
                        <a:rPr lang="en-US" sz="2000" b="0" dirty="0">
                          <a:effectLst/>
                        </a:rPr>
                        <a:t> neuropathy</a:t>
                      </a:r>
                    </a:p>
                  </a:txBody>
                  <a:tcPr marL="47922" marR="47922" marT="47922" marB="28753">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FFFFFF"/>
                    </a:solidFill>
                  </a:tcPr>
                </a:tc>
                <a:tc>
                  <a:txBody>
                    <a:bodyPr/>
                    <a:lstStyle/>
                    <a:p>
                      <a:pPr algn="l" fontAlgn="t"/>
                      <a:r>
                        <a:rPr lang="en-US" sz="2000" b="0" dirty="0">
                          <a:effectLst/>
                        </a:rPr>
                        <a:t>CIDP</a:t>
                      </a:r>
                    </a:p>
                  </a:txBody>
                  <a:tcPr marL="47922" marR="47922" marT="47922" marB="28753">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FFFFFF"/>
                    </a:solidFill>
                  </a:tcPr>
                </a:tc>
                <a:extLst>
                  <a:ext uri="{0D108BD9-81ED-4DB2-BD59-A6C34878D82A}">
                    <a16:rowId xmlns:a16="http://schemas.microsoft.com/office/drawing/2014/main" val="1634819553"/>
                  </a:ext>
                </a:extLst>
              </a:tr>
              <a:tr h="1333353">
                <a:tc>
                  <a:txBody>
                    <a:bodyPr/>
                    <a:lstStyle/>
                    <a:p>
                      <a:pPr algn="l" fontAlgn="t"/>
                      <a:r>
                        <a:rPr lang="en-US" sz="2000" b="0" dirty="0">
                          <a:effectLst/>
                        </a:rPr>
                        <a:t>DPN </a:t>
                      </a:r>
                      <a:r>
                        <a:rPr lang="en-US" sz="2000" b="1" dirty="0">
                          <a:effectLst/>
                        </a:rPr>
                        <a:t>mixed</a:t>
                      </a:r>
                      <a:r>
                        <a:rPr lang="en-US" sz="2000" b="0" dirty="0">
                          <a:effectLst/>
                        </a:rPr>
                        <a:t> small and large fiber</a:t>
                      </a:r>
                    </a:p>
                  </a:txBody>
                  <a:tcPr marL="47922" marR="47922" marT="47922" marB="28753">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FFFFFF"/>
                    </a:solidFill>
                  </a:tcPr>
                </a:tc>
                <a:tc>
                  <a:txBody>
                    <a:bodyPr/>
                    <a:lstStyle/>
                    <a:p>
                      <a:pPr algn="l" fontAlgn="t"/>
                      <a:r>
                        <a:rPr lang="en-US" sz="2000" b="0">
                          <a:effectLst/>
                        </a:rPr>
                        <a:t> </a:t>
                      </a:r>
                    </a:p>
                  </a:txBody>
                  <a:tcPr marL="47922" marR="47922" marT="47922" marB="28753">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FFFFFF"/>
                    </a:solidFill>
                  </a:tcPr>
                </a:tc>
                <a:tc>
                  <a:txBody>
                    <a:bodyPr/>
                    <a:lstStyle/>
                    <a:p>
                      <a:pPr algn="l" fontAlgn="t"/>
                      <a:r>
                        <a:rPr lang="en-US" sz="2000" b="0">
                          <a:effectLst/>
                        </a:rPr>
                        <a:t> </a:t>
                      </a:r>
                    </a:p>
                  </a:txBody>
                  <a:tcPr marL="47922" marR="47922" marT="47922" marB="28753">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FFFFFF"/>
                    </a:solidFill>
                  </a:tcPr>
                </a:tc>
                <a:tc>
                  <a:txBody>
                    <a:bodyPr/>
                    <a:lstStyle/>
                    <a:p>
                      <a:pPr algn="l" fontAlgn="t"/>
                      <a:r>
                        <a:rPr lang="en-US" sz="2000" b="0">
                          <a:effectLst/>
                        </a:rPr>
                        <a:t>Acute treatment induced neuropathy</a:t>
                      </a:r>
                    </a:p>
                  </a:txBody>
                  <a:tcPr marL="47922" marR="47922" marT="47922" marB="28753">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FFFFFF"/>
                    </a:solidFill>
                  </a:tcPr>
                </a:tc>
                <a:extLst>
                  <a:ext uri="{0D108BD9-81ED-4DB2-BD59-A6C34878D82A}">
                    <a16:rowId xmlns:a16="http://schemas.microsoft.com/office/drawing/2014/main" val="3746662574"/>
                  </a:ext>
                </a:extLst>
              </a:tr>
              <a:tr h="1360563">
                <a:tc>
                  <a:txBody>
                    <a:bodyPr/>
                    <a:lstStyle/>
                    <a:p>
                      <a:pPr algn="l" fontAlgn="t"/>
                      <a:r>
                        <a:rPr lang="en-US" sz="2000" b="0" dirty="0">
                          <a:effectLst/>
                        </a:rPr>
                        <a:t>DPN and autonomic neuropathy</a:t>
                      </a:r>
                    </a:p>
                  </a:txBody>
                  <a:tcPr marL="47922" marR="47922" marT="47922" marB="47922">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FFFFFF"/>
                    </a:solidFill>
                  </a:tcPr>
                </a:tc>
                <a:tc>
                  <a:txBody>
                    <a:bodyPr/>
                    <a:lstStyle/>
                    <a:p>
                      <a:pPr algn="l" fontAlgn="t"/>
                      <a:r>
                        <a:rPr lang="en-US" sz="2000" b="0" dirty="0">
                          <a:effectLst/>
                        </a:rPr>
                        <a:t> </a:t>
                      </a:r>
                    </a:p>
                  </a:txBody>
                  <a:tcPr marL="47922" marR="47922" marT="47922" marB="47922">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FFFFFF"/>
                    </a:solidFill>
                  </a:tcPr>
                </a:tc>
                <a:tc>
                  <a:txBody>
                    <a:bodyPr/>
                    <a:lstStyle/>
                    <a:p>
                      <a:pPr algn="l" fontAlgn="t"/>
                      <a:r>
                        <a:rPr lang="en-US" sz="2000" b="0" dirty="0">
                          <a:effectLst/>
                        </a:rPr>
                        <a:t> </a:t>
                      </a:r>
                    </a:p>
                  </a:txBody>
                  <a:tcPr marL="47922" marR="47922" marT="47922" marB="47922">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FFFFFF"/>
                    </a:solidFill>
                  </a:tcPr>
                </a:tc>
                <a:tc>
                  <a:txBody>
                    <a:bodyPr/>
                    <a:lstStyle/>
                    <a:p>
                      <a:pPr algn="l" fontAlgn="t"/>
                      <a:r>
                        <a:rPr lang="en-US" sz="2000" b="0" dirty="0">
                          <a:effectLst/>
                        </a:rPr>
                        <a:t> </a:t>
                      </a:r>
                    </a:p>
                  </a:txBody>
                  <a:tcPr marL="47922" marR="47922" marT="47922" marB="47922">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FFFFFF"/>
                    </a:solidFill>
                  </a:tcPr>
                </a:tc>
                <a:extLst>
                  <a:ext uri="{0D108BD9-81ED-4DB2-BD59-A6C34878D82A}">
                    <a16:rowId xmlns:a16="http://schemas.microsoft.com/office/drawing/2014/main" val="3292191420"/>
                  </a:ext>
                </a:extLst>
              </a:tr>
            </a:tbl>
          </a:graphicData>
        </a:graphic>
      </p:graphicFrame>
    </p:spTree>
    <p:extLst>
      <p:ext uri="{BB962C8B-B14F-4D97-AF65-F5344CB8AC3E}">
        <p14:creationId xmlns:p14="http://schemas.microsoft.com/office/powerpoint/2010/main" val="20587289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4734"/>
            <a:ext cx="10515600" cy="1007534"/>
          </a:xfrm>
        </p:spPr>
        <p:txBody>
          <a:bodyPr/>
          <a:lstStyle/>
          <a:p>
            <a:r>
              <a:rPr lang="en-US" b="1" dirty="0">
                <a:solidFill>
                  <a:srgbClr val="FF0000"/>
                </a:solidFill>
                <a:effectLst>
                  <a:outerShdw blurRad="38100" dist="38100" dir="2700000" algn="tl">
                    <a:srgbClr val="000000">
                      <a:alpha val="43137"/>
                    </a:srgbClr>
                  </a:outerShdw>
                </a:effectLst>
              </a:rPr>
              <a:t>Tricyclic Antidepressants</a:t>
            </a:r>
          </a:p>
        </p:txBody>
      </p:sp>
      <p:sp>
        <p:nvSpPr>
          <p:cNvPr id="3" name="Content Placeholder 2"/>
          <p:cNvSpPr>
            <a:spLocks noGrp="1"/>
          </p:cNvSpPr>
          <p:nvPr>
            <p:ph idx="1"/>
          </p:nvPr>
        </p:nvSpPr>
        <p:spPr>
          <a:xfrm>
            <a:off x="770467" y="1340768"/>
            <a:ext cx="9790029" cy="5400600"/>
          </a:xfrm>
        </p:spPr>
        <p:txBody>
          <a:bodyPr>
            <a:normAutofit lnSpcReduction="10000"/>
          </a:bodyPr>
          <a:lstStyle/>
          <a:p>
            <a:r>
              <a:rPr lang="en-US" dirty="0"/>
              <a:t>Mechanisms that are unrelated to their antidepressant effects</a:t>
            </a:r>
          </a:p>
          <a:p>
            <a:r>
              <a:rPr lang="en-US" dirty="0"/>
              <a:t>Adverse cholinergic effects  .</a:t>
            </a:r>
            <a:r>
              <a:rPr lang="en-US" sz="1800" b="1" i="0" dirty="0">
                <a:solidFill>
                  <a:srgbClr val="0070C0"/>
                </a:solidFill>
                <a:effectLst/>
                <a:latin typeface="TimesNewRomanPSMT"/>
              </a:rPr>
              <a:t>palpitations, hypertension, irritability, dry mouth</a:t>
            </a:r>
            <a:r>
              <a:rPr lang="en-US" b="1" dirty="0">
                <a:solidFill>
                  <a:srgbClr val="0070C0"/>
                </a:solidFill>
              </a:rPr>
              <a:t> </a:t>
            </a:r>
          </a:p>
          <a:p>
            <a:r>
              <a:rPr lang="en-US" b="1" dirty="0">
                <a:solidFill>
                  <a:srgbClr val="7030A0"/>
                </a:solidFill>
                <a:effectLst>
                  <a:outerShdw blurRad="38100" dist="38100" dir="2700000" algn="tl">
                    <a:srgbClr val="000000">
                      <a:alpha val="43137"/>
                    </a:srgbClr>
                  </a:outerShdw>
                </a:effectLst>
              </a:rPr>
              <a:t>Nortriptyline</a:t>
            </a:r>
            <a:r>
              <a:rPr lang="en-US" dirty="0"/>
              <a:t> and </a:t>
            </a:r>
            <a:r>
              <a:rPr lang="en-US" b="1" dirty="0">
                <a:solidFill>
                  <a:srgbClr val="7030A0"/>
                </a:solidFill>
                <a:effectLst>
                  <a:outerShdw blurRad="38100" dist="38100" dir="2700000" algn="tl">
                    <a:srgbClr val="000000">
                      <a:alpha val="43137"/>
                    </a:srgbClr>
                  </a:outerShdw>
                </a:effectLst>
              </a:rPr>
              <a:t>Desipramine</a:t>
            </a:r>
            <a:r>
              <a:rPr lang="en-US" dirty="0"/>
              <a:t> &gt; amitriptyline or imipramine</a:t>
            </a:r>
          </a:p>
          <a:p>
            <a:r>
              <a:rPr lang="en-US" dirty="0"/>
              <a:t>used with caution (suspected cardiac disease)</a:t>
            </a:r>
          </a:p>
          <a:p>
            <a:r>
              <a:rPr lang="en-US" dirty="0"/>
              <a:t>ECG (QT-interval prolongation and rhythm disturbances)</a:t>
            </a:r>
          </a:p>
          <a:p>
            <a:r>
              <a:rPr lang="en-US" sz="2800" b="1" i="0" dirty="0">
                <a:solidFill>
                  <a:srgbClr val="000000"/>
                </a:solidFill>
                <a:effectLst/>
                <a:latin typeface="TimesNewRomanPSMT"/>
              </a:rPr>
              <a:t>Contraindications</a:t>
            </a:r>
            <a:r>
              <a:rPr lang="en-US" sz="2800" b="0" i="0" dirty="0">
                <a:solidFill>
                  <a:srgbClr val="002060"/>
                </a:solidFill>
                <a:effectLst/>
                <a:latin typeface="TimesNewRomanPSMT"/>
              </a:rPr>
              <a:t>: presence of cardiovascular disease, </a:t>
            </a:r>
          </a:p>
          <a:p>
            <a:pPr marL="0" indent="0">
              <a:buNone/>
            </a:pPr>
            <a:r>
              <a:rPr lang="en-US" sz="2800" b="0" i="0" dirty="0">
                <a:solidFill>
                  <a:srgbClr val="002060"/>
                </a:solidFill>
                <a:effectLst/>
                <a:latin typeface="TimesNewRomanPSMT"/>
              </a:rPr>
              <a:t>severe respiratory disease, Parkinson's disease, concomitant use of monoamine oxidase inhibitors</a:t>
            </a:r>
          </a:p>
          <a:p>
            <a:pPr marL="0" indent="0">
              <a:buNone/>
            </a:pPr>
            <a:r>
              <a:rPr lang="en-US" sz="2400" dirty="0">
                <a:solidFill>
                  <a:srgbClr val="0070C0"/>
                </a:solidFill>
              </a:rPr>
              <a:t> </a:t>
            </a:r>
            <a:br>
              <a:rPr lang="en-US" sz="2400" dirty="0">
                <a:solidFill>
                  <a:srgbClr val="0070C0"/>
                </a:solidFill>
              </a:rPr>
            </a:br>
            <a:r>
              <a:rPr lang="en-US" sz="2400" b="0" i="0" dirty="0">
                <a:solidFill>
                  <a:srgbClr val="0000EE"/>
                </a:solidFill>
                <a:effectLst/>
                <a:latin typeface="TimesNewRomanPSMT"/>
              </a:rPr>
              <a:t>Nortriptyline </a:t>
            </a:r>
            <a:r>
              <a:rPr lang="en-US" sz="2400" b="0" i="0" dirty="0">
                <a:solidFill>
                  <a:srgbClr val="000000"/>
                </a:solidFill>
                <a:effectLst/>
                <a:latin typeface="TimesNewRomanPSMT"/>
              </a:rPr>
              <a:t>(25-150 mg/d PO)</a:t>
            </a:r>
            <a:endParaRPr lang="en-US" sz="2400" dirty="0"/>
          </a:p>
          <a:p>
            <a:pPr marL="0" indent="0">
              <a:buNone/>
            </a:pPr>
            <a:br>
              <a:rPr lang="en-US" dirty="0"/>
            </a:br>
            <a:endParaRPr lang="en-US" dirty="0">
              <a:solidFill>
                <a:srgbClr val="0070C0"/>
              </a:solidFill>
            </a:endParaRPr>
          </a:p>
        </p:txBody>
      </p:sp>
    </p:spTree>
    <p:extLst>
      <p:ext uri="{BB962C8B-B14F-4D97-AF65-F5344CB8AC3E}">
        <p14:creationId xmlns:p14="http://schemas.microsoft.com/office/powerpoint/2010/main" val="8033933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116632"/>
            <a:ext cx="9255944" cy="1143000"/>
          </a:xfrm>
        </p:spPr>
        <p:txBody>
          <a:bodyPr>
            <a:normAutofit fontScale="90000"/>
          </a:bodyPr>
          <a:lstStyle/>
          <a:p>
            <a:r>
              <a:rPr lang="en-US" b="1" i="1" dirty="0">
                <a:solidFill>
                  <a:srgbClr val="FF0000"/>
                </a:solidFill>
                <a:effectLst>
                  <a:outerShdw blurRad="38100" dist="38100" dir="2700000" algn="tl">
                    <a:srgbClr val="000000">
                      <a:alpha val="43137"/>
                    </a:srgbClr>
                  </a:outerShdw>
                </a:effectLst>
              </a:rPr>
              <a:t>Serotonin–Norepinephrine Reuptake Inhibitors </a:t>
            </a:r>
            <a:r>
              <a:rPr lang="en-US" b="1" dirty="0">
                <a:solidFill>
                  <a:srgbClr val="FF0000"/>
                </a:solidFill>
                <a:effectLst>
                  <a:outerShdw blurRad="38100" dist="38100" dir="2700000" algn="tl">
                    <a:srgbClr val="000000">
                      <a:alpha val="43137"/>
                    </a:srgbClr>
                  </a:outerShdw>
                </a:effectLst>
              </a:rPr>
              <a:t>(SNRIs)</a:t>
            </a:r>
          </a:p>
        </p:txBody>
      </p:sp>
      <p:sp>
        <p:nvSpPr>
          <p:cNvPr id="3" name="Content Placeholder 2"/>
          <p:cNvSpPr>
            <a:spLocks noGrp="1"/>
          </p:cNvSpPr>
          <p:nvPr>
            <p:ph idx="1"/>
          </p:nvPr>
        </p:nvSpPr>
        <p:spPr>
          <a:xfrm>
            <a:off x="1631504" y="1484784"/>
            <a:ext cx="8928992" cy="5093816"/>
          </a:xfrm>
        </p:spPr>
        <p:txBody>
          <a:bodyPr/>
          <a:lstStyle/>
          <a:p>
            <a:r>
              <a:rPr lang="en-US" dirty="0"/>
              <a:t>Venlafaxine</a:t>
            </a:r>
          </a:p>
          <a:p>
            <a:r>
              <a:rPr lang="en-US" dirty="0"/>
              <a:t>Duloxetine</a:t>
            </a:r>
          </a:p>
          <a:p>
            <a:r>
              <a:rPr lang="en-US" sz="2400" b="0" i="0" dirty="0">
                <a:solidFill>
                  <a:srgbClr val="0000EE"/>
                </a:solidFill>
                <a:effectLst/>
                <a:latin typeface="TimesNewRomanPSMT"/>
              </a:rPr>
              <a:t>Duloxetine </a:t>
            </a:r>
            <a:r>
              <a:rPr lang="en-US" sz="2400" b="0" i="0" dirty="0">
                <a:solidFill>
                  <a:srgbClr val="000000"/>
                </a:solidFill>
                <a:effectLst/>
                <a:latin typeface="TimesNewRomanPSMT"/>
              </a:rPr>
              <a:t>(60-120 mg/d PO)</a:t>
            </a:r>
          </a:p>
          <a:p>
            <a:r>
              <a:rPr lang="en-US" sz="2400" b="0" i="0" dirty="0">
                <a:solidFill>
                  <a:srgbClr val="000000"/>
                </a:solidFill>
                <a:effectLst/>
                <a:latin typeface="TimesNewRomanPSMT"/>
              </a:rPr>
              <a:t>Adverse effects: nausea, somnolence, dizziness, anorexia, constipation</a:t>
            </a:r>
          </a:p>
          <a:p>
            <a:r>
              <a:rPr lang="en-US" sz="2400" b="0" i="0" dirty="0">
                <a:solidFill>
                  <a:srgbClr val="000000"/>
                </a:solidFill>
                <a:effectLst/>
                <a:latin typeface="TimesNewRomanPSMT"/>
              </a:rPr>
              <a:t> FDA approved for </a:t>
            </a:r>
            <a:r>
              <a:rPr lang="en-US" sz="2400" b="1" i="0" dirty="0">
                <a:solidFill>
                  <a:srgbClr val="800080"/>
                </a:solidFill>
                <a:effectLst/>
                <a:latin typeface="TimesNewRomanPSMT"/>
              </a:rPr>
              <a:t>pain</a:t>
            </a:r>
            <a:r>
              <a:rPr lang="en-US" sz="2400" b="0" i="0" dirty="0">
                <a:solidFill>
                  <a:srgbClr val="000000"/>
                </a:solidFill>
                <a:effectLst/>
                <a:latin typeface="TimesNewRomanPSMT"/>
              </a:rPr>
              <a:t> associated with diabetic neuropathy</a:t>
            </a:r>
          </a:p>
          <a:p>
            <a:r>
              <a:rPr lang="en-US" sz="2400" b="0" i="0" dirty="0">
                <a:solidFill>
                  <a:srgbClr val="000000"/>
                </a:solidFill>
                <a:effectLst/>
                <a:latin typeface="TimesNewRomanPSMT"/>
              </a:rPr>
              <a:t> </a:t>
            </a:r>
            <a:r>
              <a:rPr lang="en-US" sz="2400" b="1" i="0" dirty="0" err="1">
                <a:solidFill>
                  <a:srgbClr val="000000"/>
                </a:solidFill>
                <a:effectLst/>
                <a:latin typeface="TimesNewRomanPSMT"/>
              </a:rPr>
              <a:t>Contraindications</a:t>
            </a:r>
            <a:r>
              <a:rPr lang="en-US" sz="2400" b="0" i="0" dirty="0" err="1">
                <a:solidFill>
                  <a:srgbClr val="000000"/>
                </a:solidFill>
                <a:effectLst/>
                <a:latin typeface="TimesNewRomanPSMT"/>
              </a:rPr>
              <a:t>:Substantial</a:t>
            </a:r>
            <a:r>
              <a:rPr lang="en-US" sz="2400" b="0" i="0" dirty="0">
                <a:solidFill>
                  <a:srgbClr val="000000"/>
                </a:solidFill>
                <a:effectLst/>
                <a:latin typeface="TimesNewRomanPSMT"/>
              </a:rPr>
              <a:t> </a:t>
            </a:r>
            <a:r>
              <a:rPr lang="en-US" sz="2400" b="0" i="0" dirty="0">
                <a:solidFill>
                  <a:srgbClr val="0070C0"/>
                </a:solidFill>
                <a:effectLst/>
                <a:latin typeface="TimesNewRomanPSMT"/>
              </a:rPr>
              <a:t>alcohol use </a:t>
            </a:r>
            <a:r>
              <a:rPr lang="en-US" sz="2400" b="0" i="0" dirty="0">
                <a:solidFill>
                  <a:srgbClr val="000000"/>
                </a:solidFill>
                <a:effectLst/>
                <a:latin typeface="TimesNewRomanPSMT"/>
              </a:rPr>
              <a:t>and/or evidence of </a:t>
            </a:r>
            <a:r>
              <a:rPr lang="en-US" sz="2400" b="0" i="0" dirty="0">
                <a:solidFill>
                  <a:srgbClr val="0070C0"/>
                </a:solidFill>
                <a:effectLst/>
                <a:latin typeface="TimesNewRomanPSMT"/>
              </a:rPr>
              <a:t>chronic hepatic </a:t>
            </a:r>
            <a:r>
              <a:rPr lang="en-US" sz="2400" b="0" i="0" dirty="0">
                <a:solidFill>
                  <a:srgbClr val="000000"/>
                </a:solidFill>
                <a:effectLst/>
                <a:latin typeface="TimesNewRomanPSMT"/>
              </a:rPr>
              <a:t>disease</a:t>
            </a:r>
          </a:p>
          <a:p>
            <a:r>
              <a:rPr lang="en-US" sz="2400" b="0" i="0" dirty="0">
                <a:solidFill>
                  <a:srgbClr val="000000"/>
                </a:solidFill>
                <a:effectLst/>
                <a:latin typeface="TimesNewRomanPSMT"/>
              </a:rPr>
              <a:t> Use with caution in patients with cardiac disease.</a:t>
            </a:r>
            <a:r>
              <a:rPr lang="en-US" sz="2400" dirty="0"/>
              <a:t> </a:t>
            </a:r>
            <a:br>
              <a:rPr lang="en-US" dirty="0"/>
            </a:br>
            <a:endParaRPr lang="en-US" dirty="0"/>
          </a:p>
        </p:txBody>
      </p:sp>
    </p:spTree>
    <p:extLst>
      <p:ext uri="{BB962C8B-B14F-4D97-AF65-F5344CB8AC3E}">
        <p14:creationId xmlns:p14="http://schemas.microsoft.com/office/powerpoint/2010/main" val="11569104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533" y="116632"/>
            <a:ext cx="8324611" cy="1143000"/>
          </a:xfrm>
        </p:spPr>
        <p:txBody>
          <a:bodyPr/>
          <a:lstStyle/>
          <a:p>
            <a:r>
              <a:rPr lang="en-US" b="1" dirty="0">
                <a:solidFill>
                  <a:srgbClr val="FF0000"/>
                </a:solidFill>
                <a:effectLst>
                  <a:outerShdw blurRad="38100" dist="38100" dir="2700000" algn="tl">
                    <a:srgbClr val="000000">
                      <a:alpha val="43137"/>
                    </a:srgbClr>
                  </a:outerShdw>
                </a:effectLst>
              </a:rPr>
              <a:t>Opioid Analgesics</a:t>
            </a:r>
          </a:p>
        </p:txBody>
      </p:sp>
      <p:sp>
        <p:nvSpPr>
          <p:cNvPr id="3" name="Content Placeholder 2"/>
          <p:cNvSpPr>
            <a:spLocks noGrp="1"/>
          </p:cNvSpPr>
          <p:nvPr>
            <p:ph idx="1"/>
          </p:nvPr>
        </p:nvSpPr>
        <p:spPr>
          <a:xfrm>
            <a:off x="1631504" y="1947333"/>
            <a:ext cx="8928992" cy="3031068"/>
          </a:xfrm>
        </p:spPr>
        <p:txBody>
          <a:bodyPr/>
          <a:lstStyle/>
          <a:p>
            <a:r>
              <a:rPr lang="en-US" dirty="0"/>
              <a:t>risks of abuse addiction, and diversion</a:t>
            </a:r>
          </a:p>
          <a:p>
            <a:r>
              <a:rPr lang="en-US" dirty="0"/>
              <a:t>only in selected cases and only after other medications have failed to be effective</a:t>
            </a:r>
          </a:p>
          <a:p>
            <a:endParaRPr lang="en-US" dirty="0"/>
          </a:p>
        </p:txBody>
      </p:sp>
    </p:spTree>
    <p:extLst>
      <p:ext uri="{BB962C8B-B14F-4D97-AF65-F5344CB8AC3E}">
        <p14:creationId xmlns:p14="http://schemas.microsoft.com/office/powerpoint/2010/main" val="21210468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9267" y="116632"/>
            <a:ext cx="8891877" cy="1143000"/>
          </a:xfrm>
        </p:spPr>
        <p:txBody>
          <a:bodyPr/>
          <a:lstStyle/>
          <a:p>
            <a:r>
              <a:rPr lang="en-US" b="1" dirty="0">
                <a:solidFill>
                  <a:srgbClr val="FF0000"/>
                </a:solidFill>
                <a:effectLst>
                  <a:outerShdw blurRad="38100" dist="38100" dir="2700000" algn="tl">
                    <a:srgbClr val="000000">
                      <a:alpha val="43137"/>
                    </a:srgbClr>
                  </a:outerShdw>
                </a:effectLst>
              </a:rPr>
              <a:t>Tramadol</a:t>
            </a:r>
          </a:p>
        </p:txBody>
      </p:sp>
      <p:sp>
        <p:nvSpPr>
          <p:cNvPr id="3" name="Content Placeholder 2"/>
          <p:cNvSpPr>
            <a:spLocks noGrp="1"/>
          </p:cNvSpPr>
          <p:nvPr>
            <p:ph idx="1"/>
          </p:nvPr>
        </p:nvSpPr>
        <p:spPr>
          <a:xfrm>
            <a:off x="1100667" y="1346200"/>
            <a:ext cx="9387821" cy="4521200"/>
          </a:xfrm>
        </p:spPr>
        <p:txBody>
          <a:bodyPr/>
          <a:lstStyle/>
          <a:p>
            <a:r>
              <a:rPr lang="en-US" dirty="0"/>
              <a:t>an atypical opiate analgesic</a:t>
            </a:r>
          </a:p>
          <a:p>
            <a:r>
              <a:rPr lang="en-US" dirty="0"/>
              <a:t>inhibits the reuptake of norepinephrine and serotonin</a:t>
            </a:r>
          </a:p>
          <a:p>
            <a:r>
              <a:rPr lang="en-US" dirty="0"/>
              <a:t>only in selected cases lower potential for abuse than other opioids</a:t>
            </a:r>
          </a:p>
        </p:txBody>
      </p:sp>
    </p:spTree>
    <p:extLst>
      <p:ext uri="{BB962C8B-B14F-4D97-AF65-F5344CB8AC3E}">
        <p14:creationId xmlns:p14="http://schemas.microsoft.com/office/powerpoint/2010/main" val="38042087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a:solidFill>
                  <a:srgbClr val="FF0000"/>
                </a:solidFill>
              </a:rPr>
              <a:t>Tapentadol</a:t>
            </a:r>
            <a:endParaRPr lang="en-US" b="1" dirty="0">
              <a:solidFill>
                <a:srgbClr val="FF0000"/>
              </a:solidFill>
            </a:endParaRPr>
          </a:p>
        </p:txBody>
      </p:sp>
      <p:sp>
        <p:nvSpPr>
          <p:cNvPr id="3" name="Content Placeholder 2"/>
          <p:cNvSpPr>
            <a:spLocks noGrp="1"/>
          </p:cNvSpPr>
          <p:nvPr>
            <p:ph idx="1"/>
          </p:nvPr>
        </p:nvSpPr>
        <p:spPr/>
        <p:txBody>
          <a:bodyPr/>
          <a:lstStyle/>
          <a:p>
            <a:r>
              <a:rPr lang="en-US" dirty="0"/>
              <a:t>Extended-release </a:t>
            </a:r>
            <a:r>
              <a:rPr lang="en-US" dirty="0" err="1"/>
              <a:t>tapentadol</a:t>
            </a:r>
            <a:endParaRPr lang="en-US" dirty="0"/>
          </a:p>
          <a:p>
            <a:r>
              <a:rPr lang="en-US" dirty="0"/>
              <a:t>has similar actions and has been approved</a:t>
            </a:r>
          </a:p>
          <a:p>
            <a:r>
              <a:rPr lang="en-US" dirty="0"/>
              <a:t>for the treatment of diabetic neuropathic</a:t>
            </a:r>
          </a:p>
          <a:p>
            <a:r>
              <a:rPr lang="en-US" b="1" dirty="0">
                <a:solidFill>
                  <a:srgbClr val="7030A0"/>
                </a:solidFill>
              </a:rPr>
              <a:t>pain</a:t>
            </a:r>
            <a:r>
              <a:rPr lang="en-US" dirty="0"/>
              <a:t> by the Food and Drug Administration</a:t>
            </a:r>
          </a:p>
        </p:txBody>
      </p:sp>
    </p:spTree>
    <p:extLst>
      <p:ext uri="{BB962C8B-B14F-4D97-AF65-F5344CB8AC3E}">
        <p14:creationId xmlns:p14="http://schemas.microsoft.com/office/powerpoint/2010/main" val="33855782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0000"/>
                </a:solidFill>
                <a:effectLst>
                  <a:outerShdw blurRad="38100" dist="38100" dir="2700000" algn="tl">
                    <a:srgbClr val="000000">
                      <a:alpha val="43137"/>
                    </a:srgbClr>
                  </a:outerShdw>
                </a:effectLst>
              </a:rPr>
              <a:t>Gabapentin + sustained-release morphine</a:t>
            </a:r>
          </a:p>
        </p:txBody>
      </p:sp>
      <p:sp>
        <p:nvSpPr>
          <p:cNvPr id="3" name="Content Placeholder 2"/>
          <p:cNvSpPr>
            <a:spLocks noGrp="1"/>
          </p:cNvSpPr>
          <p:nvPr>
            <p:ph idx="1"/>
          </p:nvPr>
        </p:nvSpPr>
        <p:spPr/>
        <p:txBody>
          <a:bodyPr/>
          <a:lstStyle/>
          <a:p>
            <a:r>
              <a:rPr lang="en-US" dirty="0"/>
              <a:t>better analgesia at lower doses of each drug than the use of either drug alone </a:t>
            </a:r>
          </a:p>
          <a:p>
            <a:r>
              <a:rPr lang="en-US" dirty="0"/>
              <a:t>but was accompanied by an increase in adverse effects, including constipation, sedation, and dry mouth.</a:t>
            </a:r>
          </a:p>
        </p:txBody>
      </p:sp>
    </p:spTree>
    <p:extLst>
      <p:ext uri="{BB962C8B-B14F-4D97-AF65-F5344CB8AC3E}">
        <p14:creationId xmlns:p14="http://schemas.microsoft.com/office/powerpoint/2010/main" val="28263314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667" y="116632"/>
            <a:ext cx="8856133" cy="1143000"/>
          </a:xfrm>
        </p:spPr>
        <p:txBody>
          <a:bodyPr>
            <a:normAutofit fontScale="90000"/>
          </a:bodyPr>
          <a:lstStyle/>
          <a:p>
            <a:r>
              <a:rPr lang="en-US" b="1" dirty="0">
                <a:solidFill>
                  <a:srgbClr val="FF0000"/>
                </a:solidFill>
                <a:effectLst>
                  <a:outerShdw blurRad="38100" dist="38100" dir="2700000" algn="tl">
                    <a:srgbClr val="000000">
                      <a:alpha val="43137"/>
                    </a:srgbClr>
                  </a:outerShdw>
                </a:effectLst>
              </a:rPr>
              <a:t>Coexisting Conditions and Choice of Therapy</a:t>
            </a:r>
            <a:endParaRPr lang="en-US"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632355" y="1700642"/>
            <a:ext cx="8784976" cy="3938157"/>
          </a:xfrm>
        </p:spPr>
        <p:txBody>
          <a:bodyPr/>
          <a:lstStyle/>
          <a:p>
            <a:r>
              <a:rPr lang="en-US" dirty="0"/>
              <a:t>choosing therapy:</a:t>
            </a:r>
          </a:p>
          <a:p>
            <a:r>
              <a:rPr lang="en-US" dirty="0">
                <a:solidFill>
                  <a:srgbClr val="800080"/>
                </a:solidFill>
              </a:rPr>
              <a:t>sleep loss </a:t>
            </a:r>
            <a:r>
              <a:rPr lang="en-US" dirty="0"/>
              <a:t>→</a:t>
            </a:r>
            <a:r>
              <a:rPr lang="en-US" dirty="0" err="1"/>
              <a:t>pregabalin</a:t>
            </a:r>
            <a:r>
              <a:rPr lang="en-US" dirty="0"/>
              <a:t> and gabapentin</a:t>
            </a:r>
          </a:p>
          <a:p>
            <a:r>
              <a:rPr lang="en-US" dirty="0" err="1">
                <a:solidFill>
                  <a:srgbClr val="800080"/>
                </a:solidFill>
              </a:rPr>
              <a:t>depression</a:t>
            </a:r>
            <a:r>
              <a:rPr lang="en-US" dirty="0" err="1"/>
              <a:t>→SNRI</a:t>
            </a:r>
            <a:r>
              <a:rPr lang="en-US" dirty="0"/>
              <a:t> or a TCA</a:t>
            </a:r>
          </a:p>
          <a:p>
            <a:r>
              <a:rPr lang="en-US" dirty="0">
                <a:solidFill>
                  <a:srgbClr val="800080"/>
                </a:solidFill>
              </a:rPr>
              <a:t>anxiety</a:t>
            </a:r>
            <a:r>
              <a:rPr lang="en-US" dirty="0"/>
              <a:t>→Pregabalin, gabapentin, or an SNRI</a:t>
            </a:r>
          </a:p>
          <a:p>
            <a:r>
              <a:rPr lang="en-US" dirty="0">
                <a:solidFill>
                  <a:srgbClr val="800080"/>
                </a:solidFill>
              </a:rPr>
              <a:t>Pain</a:t>
            </a:r>
            <a:r>
              <a:rPr lang="en-US" dirty="0"/>
              <a:t> → TCA, SNRI</a:t>
            </a:r>
          </a:p>
        </p:txBody>
      </p:sp>
    </p:spTree>
    <p:extLst>
      <p:ext uri="{BB962C8B-B14F-4D97-AF65-F5344CB8AC3E}">
        <p14:creationId xmlns:p14="http://schemas.microsoft.com/office/powerpoint/2010/main" val="42841543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655B6-3C67-02CB-8A13-62709C570D24}"/>
              </a:ext>
            </a:extLst>
          </p:cNvPr>
          <p:cNvSpPr>
            <a:spLocks noGrp="1"/>
          </p:cNvSpPr>
          <p:nvPr>
            <p:ph type="title"/>
          </p:nvPr>
        </p:nvSpPr>
        <p:spPr>
          <a:xfrm>
            <a:off x="838200" y="365126"/>
            <a:ext cx="10515600" cy="921808"/>
          </a:xfrm>
        </p:spPr>
        <p:txBody>
          <a:bodyPr/>
          <a:lstStyle/>
          <a:p>
            <a:r>
              <a:rPr lang="en-US" sz="4400" b="1" i="0" dirty="0">
                <a:solidFill>
                  <a:srgbClr val="FF0000"/>
                </a:solidFill>
                <a:effectLst>
                  <a:outerShdw blurRad="38100" dist="38100" dir="2700000" algn="tl">
                    <a:srgbClr val="000000">
                      <a:alpha val="43137"/>
                    </a:srgbClr>
                  </a:outerShdw>
                </a:effectLst>
                <a:latin typeface="TimesNewRomanPS-BoldMT"/>
              </a:rPr>
              <a:t>Autonomic neuropathy management</a:t>
            </a:r>
            <a:endParaRPr lang="en-US" dirty="0"/>
          </a:p>
        </p:txBody>
      </p:sp>
      <p:sp>
        <p:nvSpPr>
          <p:cNvPr id="3" name="Content Placeholder 2">
            <a:extLst>
              <a:ext uri="{FF2B5EF4-FFF2-40B4-BE49-F238E27FC236}">
                <a16:creationId xmlns:a16="http://schemas.microsoft.com/office/drawing/2014/main" id="{3B7F92F8-893F-70DB-CC54-5B497026CE0F}"/>
              </a:ext>
            </a:extLst>
          </p:cNvPr>
          <p:cNvSpPr>
            <a:spLocks noGrp="1"/>
          </p:cNvSpPr>
          <p:nvPr>
            <p:ph idx="1"/>
          </p:nvPr>
        </p:nvSpPr>
        <p:spPr>
          <a:xfrm>
            <a:off x="457201" y="1690688"/>
            <a:ext cx="11396132" cy="5108045"/>
          </a:xfrm>
        </p:spPr>
        <p:txBody>
          <a:bodyPr>
            <a:normAutofit fontScale="92500" lnSpcReduction="10000"/>
          </a:bodyPr>
          <a:lstStyle/>
          <a:p>
            <a:r>
              <a:rPr lang="en-US" sz="2800" b="0" i="0" dirty="0">
                <a:solidFill>
                  <a:srgbClr val="000000"/>
                </a:solidFill>
                <a:effectLst/>
                <a:latin typeface="CharisSIL"/>
              </a:rPr>
              <a:t>Glycemic control</a:t>
            </a:r>
          </a:p>
          <a:p>
            <a:r>
              <a:rPr lang="en-US" sz="2800" b="0" i="0" dirty="0">
                <a:solidFill>
                  <a:srgbClr val="000000"/>
                </a:solidFill>
                <a:effectLst/>
                <a:latin typeface="CharisSIL"/>
              </a:rPr>
              <a:t>Treating comorbid vascular risk factors (</a:t>
            </a:r>
            <a:r>
              <a:rPr lang="en-US" sz="2800" b="0" i="0" dirty="0">
                <a:solidFill>
                  <a:srgbClr val="7030A0"/>
                </a:solidFill>
                <a:effectLst/>
                <a:latin typeface="CharisSIL"/>
              </a:rPr>
              <a:t>hypertension</a:t>
            </a:r>
            <a:r>
              <a:rPr lang="en-US" sz="2800" b="0" i="0" dirty="0">
                <a:solidFill>
                  <a:srgbClr val="000000"/>
                </a:solidFill>
                <a:effectLst/>
                <a:latin typeface="CharisSIL"/>
              </a:rPr>
              <a:t>, </a:t>
            </a:r>
            <a:r>
              <a:rPr lang="en-US" sz="2800" b="0" i="0" dirty="0">
                <a:solidFill>
                  <a:srgbClr val="7030A0"/>
                </a:solidFill>
                <a:effectLst/>
                <a:latin typeface="CharisSIL"/>
              </a:rPr>
              <a:t>hyperlipidemia</a:t>
            </a:r>
            <a:r>
              <a:rPr lang="en-US" sz="2800" b="0" i="0" dirty="0">
                <a:solidFill>
                  <a:srgbClr val="000000"/>
                </a:solidFill>
                <a:effectLst/>
                <a:latin typeface="CharisSIL"/>
              </a:rPr>
              <a:t>, </a:t>
            </a:r>
            <a:r>
              <a:rPr lang="en-US" sz="2800" b="0" i="0" dirty="0" err="1">
                <a:solidFill>
                  <a:srgbClr val="7030A0"/>
                </a:solidFill>
                <a:effectLst/>
                <a:latin typeface="CharisSIL"/>
              </a:rPr>
              <a:t>obesity,</a:t>
            </a:r>
            <a:r>
              <a:rPr lang="en-US" dirty="0" err="1">
                <a:solidFill>
                  <a:srgbClr val="7030A0"/>
                </a:solidFill>
                <a:latin typeface="CharisSIL"/>
              </a:rPr>
              <a:t>smoking</a:t>
            </a:r>
            <a:r>
              <a:rPr lang="en-US" sz="2800" b="0" i="0" dirty="0">
                <a:solidFill>
                  <a:srgbClr val="000000"/>
                </a:solidFill>
                <a:effectLst/>
                <a:latin typeface="CharisSIL"/>
              </a:rPr>
              <a:t>)</a:t>
            </a:r>
          </a:p>
          <a:p>
            <a:r>
              <a:rPr lang="en-US" sz="2800" b="0" i="0" dirty="0">
                <a:solidFill>
                  <a:srgbClr val="000000"/>
                </a:solidFill>
                <a:effectLst/>
                <a:latin typeface="CharisSIL"/>
              </a:rPr>
              <a:t>Addressing specific autonomic symptoms to provide symptomatic relief and reduce associated morbidity</a:t>
            </a:r>
          </a:p>
          <a:p>
            <a:r>
              <a:rPr lang="en-US" dirty="0"/>
              <a:t> </a:t>
            </a:r>
            <a:r>
              <a:rPr lang="en-US" sz="2800" b="1" i="0" dirty="0">
                <a:solidFill>
                  <a:schemeClr val="accent1"/>
                </a:solidFill>
                <a:effectLst/>
                <a:latin typeface="CharisSIL-Bold"/>
              </a:rPr>
              <a:t>Glycemic targets</a:t>
            </a:r>
            <a:r>
              <a:rPr lang="en-US" dirty="0">
                <a:solidFill>
                  <a:schemeClr val="accent1"/>
                </a:solidFill>
              </a:rPr>
              <a:t> </a:t>
            </a:r>
            <a:br>
              <a:rPr lang="en-US" dirty="0"/>
            </a:br>
            <a:r>
              <a:rPr lang="en-US" sz="2800" b="0" i="0" dirty="0">
                <a:solidFill>
                  <a:srgbClr val="000000"/>
                </a:solidFill>
                <a:effectLst/>
                <a:latin typeface="CharisSIL"/>
              </a:rPr>
              <a:t>For individuals with chronic hyperglycemia, to achieve a target hemoglobin A1C </a:t>
            </a:r>
            <a:r>
              <a:rPr lang="en-US" sz="2800" b="0" i="0" dirty="0">
                <a:solidFill>
                  <a:srgbClr val="800080"/>
                </a:solidFill>
                <a:effectLst/>
                <a:latin typeface="CharisSIL"/>
              </a:rPr>
              <a:t>gradually</a:t>
            </a:r>
            <a:r>
              <a:rPr lang="en-US" sz="2800" b="0" i="0" dirty="0">
                <a:solidFill>
                  <a:srgbClr val="000000"/>
                </a:solidFill>
                <a:effectLst/>
                <a:latin typeface="CharisSIL"/>
              </a:rPr>
              <a:t>, not exceeding a </a:t>
            </a:r>
            <a:r>
              <a:rPr lang="en-US" sz="2800" b="0" i="0" dirty="0">
                <a:solidFill>
                  <a:srgbClr val="800080"/>
                </a:solidFill>
                <a:effectLst/>
                <a:latin typeface="CharisSIL"/>
              </a:rPr>
              <a:t>3-point </a:t>
            </a:r>
            <a:r>
              <a:rPr lang="en-US" sz="2800" b="0" i="0" dirty="0">
                <a:solidFill>
                  <a:srgbClr val="000000"/>
                </a:solidFill>
                <a:effectLst/>
                <a:latin typeface="CharisSIL"/>
              </a:rPr>
              <a:t>change in hemoglobin A1C in </a:t>
            </a:r>
            <a:r>
              <a:rPr lang="en-US" sz="2800" b="0" i="0" dirty="0">
                <a:solidFill>
                  <a:srgbClr val="800080"/>
                </a:solidFill>
                <a:effectLst/>
                <a:latin typeface="CharisSIL"/>
              </a:rPr>
              <a:t>three</a:t>
            </a:r>
            <a:r>
              <a:rPr lang="en-US" sz="2800" b="0" i="0" dirty="0">
                <a:solidFill>
                  <a:srgbClr val="000000"/>
                </a:solidFill>
                <a:effectLst/>
                <a:latin typeface="CharisSIL"/>
              </a:rPr>
              <a:t> months</a:t>
            </a:r>
            <a:r>
              <a:rPr lang="en-US" dirty="0"/>
              <a:t> </a:t>
            </a:r>
            <a:br>
              <a:rPr lang="en-US" dirty="0"/>
            </a:br>
            <a:r>
              <a:rPr lang="en-US" sz="2800" b="0" i="0" dirty="0">
                <a:solidFill>
                  <a:srgbClr val="000000"/>
                </a:solidFill>
                <a:effectLst/>
                <a:latin typeface="CharisSIL"/>
              </a:rPr>
              <a:t>Extremely rapid improvements in glycemic control in patients with chronic</a:t>
            </a:r>
          </a:p>
          <a:p>
            <a:r>
              <a:rPr lang="en-US" sz="2800" b="0" i="0" dirty="0">
                <a:solidFill>
                  <a:srgbClr val="000000"/>
                </a:solidFill>
                <a:effectLst/>
                <a:latin typeface="CharisSIL"/>
              </a:rPr>
              <a:t>This phenomenon is called treatment-induced neuropathy of diabetes </a:t>
            </a:r>
            <a:r>
              <a:rPr lang="en-US" sz="2800" b="1" i="0" dirty="0">
                <a:solidFill>
                  <a:srgbClr val="800080"/>
                </a:solidFill>
                <a:effectLst/>
                <a:latin typeface="CharisSIL"/>
              </a:rPr>
              <a:t>(TIND)</a:t>
            </a:r>
            <a:r>
              <a:rPr lang="en-US" b="1" dirty="0">
                <a:solidFill>
                  <a:srgbClr val="800080"/>
                </a:solidFill>
              </a:rPr>
              <a:t> </a:t>
            </a:r>
            <a:br>
              <a:rPr lang="en-US" b="1" dirty="0">
                <a:solidFill>
                  <a:srgbClr val="800080"/>
                </a:solidFill>
              </a:rPr>
            </a:br>
            <a:br>
              <a:rPr lang="en-US" dirty="0"/>
            </a:br>
            <a:br>
              <a:rPr lang="en-US" dirty="0"/>
            </a:br>
            <a:br>
              <a:rPr lang="en-US" b="1" dirty="0">
                <a:solidFill>
                  <a:srgbClr val="800080"/>
                </a:solidFill>
              </a:rPr>
            </a:br>
            <a:endParaRPr lang="en-US" b="1" dirty="0">
              <a:solidFill>
                <a:srgbClr val="800080"/>
              </a:solidFill>
            </a:endParaRPr>
          </a:p>
        </p:txBody>
      </p:sp>
    </p:spTree>
    <p:extLst>
      <p:ext uri="{BB962C8B-B14F-4D97-AF65-F5344CB8AC3E}">
        <p14:creationId xmlns:p14="http://schemas.microsoft.com/office/powerpoint/2010/main" val="34533966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93B2-6CE8-AC18-3AA2-C4753D5BE93A}"/>
              </a:ext>
            </a:extLst>
          </p:cNvPr>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rPr>
              <a:t>Autonomic neuropathy treatment </a:t>
            </a:r>
          </a:p>
        </p:txBody>
      </p:sp>
      <p:sp>
        <p:nvSpPr>
          <p:cNvPr id="3" name="Content Placeholder 2">
            <a:extLst>
              <a:ext uri="{FF2B5EF4-FFF2-40B4-BE49-F238E27FC236}">
                <a16:creationId xmlns:a16="http://schemas.microsoft.com/office/drawing/2014/main" id="{3851A919-109F-D5A4-7A0B-696D78564697}"/>
              </a:ext>
            </a:extLst>
          </p:cNvPr>
          <p:cNvSpPr>
            <a:spLocks noGrp="1"/>
          </p:cNvSpPr>
          <p:nvPr>
            <p:ph idx="1"/>
          </p:nvPr>
        </p:nvSpPr>
        <p:spPr>
          <a:xfrm>
            <a:off x="838200" y="1825624"/>
            <a:ext cx="10515600" cy="4422775"/>
          </a:xfrm>
        </p:spPr>
        <p:txBody>
          <a:bodyPr/>
          <a:lstStyle/>
          <a:p>
            <a:pPr marL="0" indent="0">
              <a:buNone/>
            </a:pPr>
            <a:r>
              <a:rPr kumimoji="0" lang="en-US" sz="3600" b="1"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Calibri Light" panose="020F0302020204030204"/>
                <a:ea typeface="+mj-ea"/>
                <a:cs typeface="+mj-cs"/>
              </a:rPr>
              <a:t>Nonpharmacologic symptomatic treatment</a:t>
            </a:r>
          </a:p>
          <a:p>
            <a:pPr marL="0" indent="0">
              <a:buNone/>
            </a:pPr>
            <a:r>
              <a:rPr lang="en-US" sz="2800" b="0" i="0" dirty="0">
                <a:solidFill>
                  <a:srgbClr val="000000"/>
                </a:solidFill>
                <a:effectLst/>
                <a:latin typeface="CharisSIL"/>
              </a:rPr>
              <a:t>• Detailed review and removal of any medications that may worsen orthostatic hypotension .</a:t>
            </a:r>
          </a:p>
          <a:p>
            <a:pPr marL="0" indent="0">
              <a:buNone/>
            </a:pPr>
            <a:r>
              <a:rPr lang="en-US" sz="2800" b="0" i="0" dirty="0">
                <a:solidFill>
                  <a:srgbClr val="000000"/>
                </a:solidFill>
                <a:effectLst/>
                <a:latin typeface="CharisSIL"/>
              </a:rPr>
              <a:t>• Increase in fluid intake and liberalize salt intake.</a:t>
            </a:r>
          </a:p>
          <a:p>
            <a:pPr marL="0" indent="0">
              <a:buNone/>
            </a:pPr>
            <a:r>
              <a:rPr lang="en-US" sz="2800" b="0" i="0" dirty="0">
                <a:solidFill>
                  <a:srgbClr val="000000"/>
                </a:solidFill>
                <a:effectLst/>
                <a:latin typeface="CharisSIL"/>
              </a:rPr>
              <a:t>• Modify daily activities (</a:t>
            </a:r>
            <a:r>
              <a:rPr lang="en-US" sz="2800" b="0" i="0" dirty="0" err="1">
                <a:solidFill>
                  <a:srgbClr val="000000"/>
                </a:solidFill>
                <a:effectLst/>
                <a:latin typeface="CharisSIL"/>
              </a:rPr>
              <a:t>eg</a:t>
            </a:r>
            <a:r>
              <a:rPr lang="en-US" sz="2800" b="0" i="0" dirty="0">
                <a:solidFill>
                  <a:srgbClr val="000000"/>
                </a:solidFill>
                <a:effectLst/>
                <a:latin typeface="CharisSIL"/>
              </a:rPr>
              <a:t>, stand upright slowly, elevate head of bed, flex hands and/or feet before standing).</a:t>
            </a:r>
            <a:r>
              <a:rPr lang="en-US" dirty="0"/>
              <a:t> </a:t>
            </a:r>
            <a:br>
              <a:rPr lang="en-US" dirty="0"/>
            </a:br>
            <a:endParaRPr lang="en-US" dirty="0"/>
          </a:p>
        </p:txBody>
      </p:sp>
    </p:spTree>
    <p:extLst>
      <p:ext uri="{BB962C8B-B14F-4D97-AF65-F5344CB8AC3E}">
        <p14:creationId xmlns:p14="http://schemas.microsoft.com/office/powerpoint/2010/main" val="18331733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ABE31-73C9-08BD-C79F-C2795D48E3DA}"/>
              </a:ext>
            </a:extLst>
          </p:cNvPr>
          <p:cNvSpPr>
            <a:spLocks noGrp="1"/>
          </p:cNvSpPr>
          <p:nvPr>
            <p:ph type="title"/>
          </p:nvPr>
        </p:nvSpPr>
        <p:spPr>
          <a:xfrm>
            <a:off x="838200" y="93134"/>
            <a:ext cx="10515600" cy="1244600"/>
          </a:xfrm>
        </p:spPr>
        <p:txBody>
          <a:bodyPr>
            <a:normAutofit/>
          </a:bodyPr>
          <a:lstStyle/>
          <a:p>
            <a:r>
              <a:rPr lang="en-US" sz="3200" b="1" dirty="0">
                <a:solidFill>
                  <a:srgbClr val="FF0000"/>
                </a:solidFill>
                <a:effectLst>
                  <a:outerShdw blurRad="38100" dist="38100" dir="2700000" algn="tl">
                    <a:srgbClr val="000000">
                      <a:alpha val="43137"/>
                    </a:srgbClr>
                  </a:outerShdw>
                </a:effectLst>
              </a:rPr>
              <a:t>Examples of medications that may cause or exacerbate orthostatic hypotension</a:t>
            </a:r>
          </a:p>
        </p:txBody>
      </p:sp>
      <p:sp>
        <p:nvSpPr>
          <p:cNvPr id="3" name="Content Placeholder 2">
            <a:extLst>
              <a:ext uri="{FF2B5EF4-FFF2-40B4-BE49-F238E27FC236}">
                <a16:creationId xmlns:a16="http://schemas.microsoft.com/office/drawing/2014/main" id="{67D72E4C-3638-7381-C2A2-3DF6076C953D}"/>
              </a:ext>
            </a:extLst>
          </p:cNvPr>
          <p:cNvSpPr>
            <a:spLocks noGrp="1"/>
          </p:cNvSpPr>
          <p:nvPr>
            <p:ph idx="1"/>
          </p:nvPr>
        </p:nvSpPr>
        <p:spPr>
          <a:xfrm>
            <a:off x="838200" y="1337734"/>
            <a:ext cx="10515600" cy="5333999"/>
          </a:xfrm>
        </p:spPr>
        <p:txBody>
          <a:bodyPr>
            <a:normAutofit fontScale="92500"/>
          </a:bodyPr>
          <a:lstStyle/>
          <a:p>
            <a:r>
              <a:rPr lang="en-US" dirty="0"/>
              <a:t>Diuretics</a:t>
            </a:r>
          </a:p>
          <a:p>
            <a:r>
              <a:rPr lang="en-US" dirty="0"/>
              <a:t>Adrenergic antagonists </a:t>
            </a:r>
            <a:r>
              <a:rPr lang="en-US" dirty="0" err="1"/>
              <a:t>terazosin,propranolol</a:t>
            </a:r>
            <a:endParaRPr lang="en-US" dirty="0"/>
          </a:p>
          <a:p>
            <a:r>
              <a:rPr lang="en-US" dirty="0"/>
              <a:t>Alpha-2-adrenergic agonists (</a:t>
            </a:r>
            <a:r>
              <a:rPr lang="en-US" dirty="0" err="1"/>
              <a:t>eg</a:t>
            </a:r>
            <a:r>
              <a:rPr lang="en-US" dirty="0"/>
              <a:t>, tizanidine, clonidine)</a:t>
            </a:r>
          </a:p>
          <a:p>
            <a:r>
              <a:rPr lang="en-US" dirty="0" err="1"/>
              <a:t>Nitricoxidemediated</a:t>
            </a:r>
            <a:r>
              <a:rPr lang="en-US" dirty="0"/>
              <a:t> vasodilator </a:t>
            </a:r>
            <a:r>
              <a:rPr lang="en-US" dirty="0" err="1"/>
              <a:t>nitroglycerin,hydralazine</a:t>
            </a:r>
            <a:endParaRPr lang="en-US" dirty="0"/>
          </a:p>
          <a:p>
            <a:r>
              <a:rPr lang="en-US" dirty="0"/>
              <a:t>Phosphodiesterase-5-inhibitors (</a:t>
            </a:r>
            <a:r>
              <a:rPr lang="en-US" dirty="0" err="1"/>
              <a:t>eg</a:t>
            </a:r>
            <a:r>
              <a:rPr lang="en-US" dirty="0"/>
              <a:t>, sildenafil)</a:t>
            </a:r>
          </a:p>
          <a:p>
            <a:r>
              <a:rPr lang="en-US" dirty="0"/>
              <a:t>Renin-angiotensin system (RAS) inhibitors (</a:t>
            </a:r>
            <a:r>
              <a:rPr lang="en-US" dirty="0" err="1"/>
              <a:t>eg</a:t>
            </a:r>
            <a:r>
              <a:rPr lang="en-US" dirty="0"/>
              <a:t>, lisinopril, valsartan)</a:t>
            </a:r>
          </a:p>
          <a:p>
            <a:r>
              <a:rPr lang="en-US" dirty="0"/>
              <a:t>Calcium-channel blockers (</a:t>
            </a:r>
            <a:r>
              <a:rPr lang="en-US" dirty="0" err="1"/>
              <a:t>eg</a:t>
            </a:r>
            <a:r>
              <a:rPr lang="en-US" dirty="0"/>
              <a:t>, verapamil, diltiazem)</a:t>
            </a:r>
          </a:p>
          <a:p>
            <a:r>
              <a:rPr lang="en-US" dirty="0"/>
              <a:t>Dopamine </a:t>
            </a:r>
            <a:r>
              <a:rPr lang="en-US" dirty="0" err="1"/>
              <a:t>antagonists,Phenothiazines,Atypical</a:t>
            </a:r>
            <a:r>
              <a:rPr lang="en-US" dirty="0"/>
              <a:t> antipsychotics</a:t>
            </a:r>
          </a:p>
          <a:p>
            <a:r>
              <a:rPr lang="en-US" dirty="0"/>
              <a:t>Antidepressants (</a:t>
            </a:r>
            <a:r>
              <a:rPr lang="en-US" dirty="0" err="1"/>
              <a:t>eg</a:t>
            </a:r>
            <a:r>
              <a:rPr lang="en-US" dirty="0"/>
              <a:t>, trazodone, amitriptyline)</a:t>
            </a:r>
          </a:p>
          <a:p>
            <a:r>
              <a:rPr lang="en-US" dirty="0"/>
              <a:t>selective serotonin receptor reuptake inhibitors (</a:t>
            </a:r>
            <a:r>
              <a:rPr lang="en-US" dirty="0" err="1"/>
              <a:t>eg</a:t>
            </a:r>
            <a:r>
              <a:rPr lang="en-US" dirty="0"/>
              <a:t>, paroxetine)</a:t>
            </a:r>
          </a:p>
          <a:p>
            <a:r>
              <a:rPr lang="en-US" dirty="0"/>
              <a:t>Sodium-glucose co-transporter 2 inhibitors (</a:t>
            </a:r>
            <a:r>
              <a:rPr lang="en-US" dirty="0" err="1"/>
              <a:t>eg</a:t>
            </a:r>
            <a:r>
              <a:rPr lang="en-US" dirty="0"/>
              <a:t>, </a:t>
            </a:r>
            <a:r>
              <a:rPr lang="en-US" dirty="0" err="1"/>
              <a:t>empaglifozin</a:t>
            </a:r>
            <a:r>
              <a:rPr lang="en-US" dirty="0"/>
              <a:t>, </a:t>
            </a:r>
            <a:r>
              <a:rPr lang="en-US" dirty="0" err="1"/>
              <a:t>canaglifozin</a:t>
            </a:r>
            <a:r>
              <a:rPr lang="en-US" dirty="0"/>
              <a:t>)</a:t>
            </a:r>
          </a:p>
        </p:txBody>
      </p:sp>
    </p:spTree>
    <p:extLst>
      <p:ext uri="{BB962C8B-B14F-4D97-AF65-F5344CB8AC3E}">
        <p14:creationId xmlns:p14="http://schemas.microsoft.com/office/powerpoint/2010/main" val="894379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tails are in the caption following the image">
            <a:extLst>
              <a:ext uri="{FF2B5EF4-FFF2-40B4-BE49-F238E27FC236}">
                <a16:creationId xmlns:a16="http://schemas.microsoft.com/office/drawing/2014/main" id="{C780FB00-9C61-7308-B007-9BDE94D0B23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7733" y="127000"/>
            <a:ext cx="9652000" cy="6632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9094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B3147-D450-3F26-2290-6F768EFCA943}"/>
              </a:ext>
            </a:extLst>
          </p:cNvPr>
          <p:cNvSpPr>
            <a:spLocks noGrp="1"/>
          </p:cNvSpPr>
          <p:nvPr>
            <p:ph type="title"/>
          </p:nvPr>
        </p:nvSpPr>
        <p:spPr>
          <a:xfrm>
            <a:off x="702733" y="67734"/>
            <a:ext cx="10515600" cy="482600"/>
          </a:xfrm>
        </p:spPr>
        <p:txBody>
          <a:bodyPr>
            <a:normAutofit/>
          </a:bodyPr>
          <a:lstStyle/>
          <a:p>
            <a:r>
              <a:rPr lang="en-US" sz="2800" b="1" dirty="0">
                <a:solidFill>
                  <a:srgbClr val="FF0000"/>
                </a:solidFill>
                <a:effectLst>
                  <a:outerShdw blurRad="38100" dist="38100" dir="2700000" algn="tl">
                    <a:srgbClr val="000000">
                      <a:alpha val="43137"/>
                    </a:srgbClr>
                  </a:outerShdw>
                </a:effectLst>
              </a:rPr>
              <a:t>Pharmacologic symptomatic treatment</a:t>
            </a:r>
          </a:p>
        </p:txBody>
      </p:sp>
      <p:graphicFrame>
        <p:nvGraphicFramePr>
          <p:cNvPr id="4" name="Content Placeholder 3">
            <a:extLst>
              <a:ext uri="{FF2B5EF4-FFF2-40B4-BE49-F238E27FC236}">
                <a16:creationId xmlns:a16="http://schemas.microsoft.com/office/drawing/2014/main" id="{373F6683-9269-7BA5-AD32-EE2B0296397E}"/>
              </a:ext>
            </a:extLst>
          </p:cNvPr>
          <p:cNvGraphicFramePr>
            <a:graphicFrameLocks noGrp="1"/>
          </p:cNvGraphicFramePr>
          <p:nvPr>
            <p:ph idx="1"/>
            <p:extLst>
              <p:ext uri="{D42A27DB-BD31-4B8C-83A1-F6EECF244321}">
                <p14:modId xmlns:p14="http://schemas.microsoft.com/office/powerpoint/2010/main" val="501161408"/>
              </p:ext>
            </p:extLst>
          </p:nvPr>
        </p:nvGraphicFramePr>
        <p:xfrm>
          <a:off x="482600" y="880534"/>
          <a:ext cx="7196666" cy="5522877"/>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val="1164888045"/>
                    </a:ext>
                  </a:extLst>
                </a:gridCol>
                <a:gridCol w="3615266">
                  <a:extLst>
                    <a:ext uri="{9D8B030D-6E8A-4147-A177-3AD203B41FA5}">
                      <a16:colId xmlns:a16="http://schemas.microsoft.com/office/drawing/2014/main" val="1521365361"/>
                    </a:ext>
                  </a:extLst>
                </a:gridCol>
              </a:tblGrid>
              <a:tr h="970930">
                <a:tc>
                  <a:txBody>
                    <a:bodyPr/>
                    <a:lstStyle/>
                    <a:p>
                      <a:r>
                        <a:rPr lang="en-US" sz="1800" b="1" i="0" dirty="0">
                          <a:solidFill>
                            <a:srgbClr val="007CB6"/>
                          </a:solidFill>
                          <a:effectLst/>
                          <a:latin typeface="Univers-CondensedBold"/>
                        </a:rPr>
                        <a:t>Orthostatic Hypotension</a:t>
                      </a:r>
                      <a:r>
                        <a:rPr lang="en-US" dirty="0"/>
                        <a:t> </a:t>
                      </a:r>
                    </a:p>
                    <a:p>
                      <a:r>
                        <a:rPr lang="en-US" dirty="0"/>
                        <a:t> </a:t>
                      </a:r>
                      <a:br>
                        <a:rPr lang="en-US" dirty="0"/>
                      </a:br>
                      <a:endParaRPr lang="en-US" dirty="0"/>
                    </a:p>
                  </a:txBody>
                  <a:tcPr>
                    <a:solidFill>
                      <a:schemeClr val="accent1">
                        <a:lumMod val="20000"/>
                        <a:lumOff val="80000"/>
                      </a:schemeClr>
                    </a:solidFill>
                  </a:tcPr>
                </a:tc>
                <a:tc>
                  <a:txBody>
                    <a:bodyPr/>
                    <a:lstStyle/>
                    <a:p>
                      <a:r>
                        <a:rPr lang="en-US" sz="1800" b="1" i="0" dirty="0">
                          <a:solidFill>
                            <a:srgbClr val="242021"/>
                          </a:solidFill>
                          <a:effectLst/>
                          <a:latin typeface="Univers-Light"/>
                        </a:rPr>
                        <a:t>Clonidine</a:t>
                      </a:r>
                      <a:r>
                        <a:rPr lang="en-US" b="1" dirty="0"/>
                        <a:t> </a:t>
                      </a:r>
                      <a:br>
                        <a:rPr lang="en-US" b="1" dirty="0"/>
                      </a:br>
                      <a:r>
                        <a:rPr lang="en-US" sz="1800" b="1" i="0" dirty="0">
                          <a:solidFill>
                            <a:srgbClr val="242021"/>
                          </a:solidFill>
                          <a:effectLst/>
                          <a:latin typeface="Univers-Light"/>
                        </a:rPr>
                        <a:t>Octreotide</a:t>
                      </a:r>
                      <a:r>
                        <a:rPr lang="en-US" b="1" dirty="0"/>
                        <a:t> </a:t>
                      </a:r>
                    </a:p>
                    <a:p>
                      <a:r>
                        <a:rPr lang="en-US" sz="1800" b="1" i="0" dirty="0" err="1">
                          <a:solidFill>
                            <a:srgbClr val="242021"/>
                          </a:solidFill>
                          <a:effectLst/>
                          <a:latin typeface="Univers-Light"/>
                        </a:rPr>
                        <a:t>Fluorohydrocortison</a:t>
                      </a:r>
                      <a:endParaRPr lang="en-US" b="1" dirty="0"/>
                    </a:p>
                  </a:txBody>
                  <a:tcPr>
                    <a:solidFill>
                      <a:schemeClr val="accent1">
                        <a:lumMod val="20000"/>
                        <a:lumOff val="80000"/>
                      </a:schemeClr>
                    </a:solidFill>
                  </a:tcPr>
                </a:tc>
                <a:extLst>
                  <a:ext uri="{0D108BD9-81ED-4DB2-BD59-A6C34878D82A}">
                    <a16:rowId xmlns:a16="http://schemas.microsoft.com/office/drawing/2014/main" val="4202164655"/>
                  </a:ext>
                </a:extLst>
              </a:tr>
              <a:tr h="1383280">
                <a:tc>
                  <a:txBody>
                    <a:bodyPr/>
                    <a:lstStyle/>
                    <a:p>
                      <a:r>
                        <a:rPr lang="en-US" sz="1800" b="1" i="0" dirty="0">
                          <a:solidFill>
                            <a:srgbClr val="007CB6"/>
                          </a:solidFill>
                          <a:effectLst/>
                          <a:latin typeface="Univers-CondensedBold"/>
                        </a:rPr>
                        <a:t>Gastroparesis</a:t>
                      </a:r>
                      <a:r>
                        <a:rPr lang="en-US" dirty="0"/>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dk1"/>
                          </a:solidFill>
                          <a:effectLst/>
                          <a:latin typeface="+mn-lt"/>
                          <a:ea typeface="+mn-ea"/>
                          <a:cs typeface="+mn-cs"/>
                        </a:rPr>
                        <a:t>Metoclopramide </a:t>
                      </a:r>
                      <a:br>
                        <a:rPr lang="en-US" sz="1800" b="1" i="0" kern="1200" dirty="0">
                          <a:solidFill>
                            <a:schemeClr val="dk1"/>
                          </a:solidFill>
                          <a:effectLst/>
                          <a:latin typeface="+mn-lt"/>
                          <a:ea typeface="+mn-ea"/>
                          <a:cs typeface="+mn-cs"/>
                        </a:rPr>
                      </a:br>
                      <a:r>
                        <a:rPr lang="en-US" sz="1800" b="1" i="0" kern="1200" dirty="0">
                          <a:solidFill>
                            <a:schemeClr val="dk1"/>
                          </a:solidFill>
                          <a:effectLst/>
                          <a:latin typeface="+mn-lt"/>
                          <a:ea typeface="+mn-ea"/>
                          <a:cs typeface="+mn-cs"/>
                        </a:rPr>
                        <a:t>Domperidone </a:t>
                      </a:r>
                      <a:br>
                        <a:rPr lang="en-US" sz="1800" b="1" i="0" kern="1200" dirty="0">
                          <a:solidFill>
                            <a:schemeClr val="dk1"/>
                          </a:solidFill>
                          <a:effectLst/>
                          <a:latin typeface="+mn-lt"/>
                          <a:ea typeface="+mn-ea"/>
                          <a:cs typeface="+mn-cs"/>
                        </a:rPr>
                      </a:br>
                      <a:r>
                        <a:rPr lang="en-US" sz="1800" b="1" i="0" kern="1200" dirty="0">
                          <a:solidFill>
                            <a:schemeClr val="dk1"/>
                          </a:solidFill>
                          <a:effectLst/>
                          <a:latin typeface="+mn-lt"/>
                          <a:ea typeface="+mn-ea"/>
                          <a:cs typeface="+mn-cs"/>
                        </a:rPr>
                        <a:t>Erythromycin</a:t>
                      </a:r>
                      <a:r>
                        <a:rPr lang="en-US" b="1" dirty="0"/>
                        <a:t> </a:t>
                      </a:r>
                    </a:p>
                  </a:txBody>
                  <a:tcPr/>
                </a:tc>
                <a:extLst>
                  <a:ext uri="{0D108BD9-81ED-4DB2-BD59-A6C34878D82A}">
                    <a16:rowId xmlns:a16="http://schemas.microsoft.com/office/drawing/2014/main" val="3146874255"/>
                  </a:ext>
                </a:extLst>
              </a:tr>
              <a:tr h="1383280">
                <a:tc>
                  <a:txBody>
                    <a:bodyPr/>
                    <a:lstStyle/>
                    <a:p>
                      <a:r>
                        <a:rPr lang="en-US" sz="1800" b="1" i="0" dirty="0">
                          <a:solidFill>
                            <a:srgbClr val="007CB6"/>
                          </a:solidFill>
                          <a:effectLst/>
                          <a:latin typeface="Univers-CondensedBold"/>
                        </a:rPr>
                        <a:t>Diabetic Diarrhea</a:t>
                      </a:r>
                    </a:p>
                    <a:p>
                      <a:br>
                        <a:rPr lang="en-US" dirty="0"/>
                      </a:br>
                      <a:endParaRPr lang="en-US" dirty="0"/>
                    </a:p>
                  </a:txBody>
                  <a:tcPr/>
                </a:tc>
                <a:tc>
                  <a:txBody>
                    <a:bodyPr/>
                    <a:lstStyle/>
                    <a:p>
                      <a:r>
                        <a:rPr lang="en-US" sz="1800" b="1" i="0" kern="1200" dirty="0">
                          <a:solidFill>
                            <a:schemeClr val="dk1"/>
                          </a:solidFill>
                          <a:effectLst/>
                          <a:latin typeface="+mn-lt"/>
                          <a:ea typeface="+mn-ea"/>
                          <a:cs typeface="+mn-cs"/>
                        </a:rPr>
                        <a:t>Metronidazole</a:t>
                      </a:r>
                      <a:r>
                        <a:rPr lang="en-US" b="1" dirty="0"/>
                        <a:t> </a:t>
                      </a:r>
                      <a:br>
                        <a:rPr lang="en-US" b="1" dirty="0"/>
                      </a:br>
                      <a:r>
                        <a:rPr lang="en-US" sz="1800" b="1" i="0" kern="1200" dirty="0">
                          <a:solidFill>
                            <a:schemeClr val="dk1"/>
                          </a:solidFill>
                          <a:effectLst/>
                          <a:latin typeface="+mn-lt"/>
                          <a:ea typeface="+mn-ea"/>
                          <a:cs typeface="+mn-cs"/>
                        </a:rPr>
                        <a:t>Clonidine</a:t>
                      </a:r>
                      <a:r>
                        <a:rPr lang="en-US" b="1" dirty="0"/>
                        <a:t> </a:t>
                      </a:r>
                      <a:br>
                        <a:rPr lang="en-US" b="1" dirty="0"/>
                      </a:br>
                      <a:r>
                        <a:rPr lang="en-US" sz="1800" b="1" i="0" kern="1200" dirty="0">
                          <a:solidFill>
                            <a:schemeClr val="dk1"/>
                          </a:solidFill>
                          <a:effectLst/>
                          <a:latin typeface="+mn-lt"/>
                          <a:ea typeface="+mn-ea"/>
                          <a:cs typeface="+mn-cs"/>
                        </a:rPr>
                        <a:t>Cholestyramine</a:t>
                      </a:r>
                      <a:r>
                        <a:rPr lang="en-US" b="1" dirty="0"/>
                        <a:t> </a:t>
                      </a:r>
                      <a:br>
                        <a:rPr lang="en-US" b="1" dirty="0"/>
                      </a:br>
                      <a:r>
                        <a:rPr lang="en-US" sz="1800" b="1" i="0" kern="1200" dirty="0">
                          <a:solidFill>
                            <a:schemeClr val="dk1"/>
                          </a:solidFill>
                          <a:effectLst/>
                          <a:latin typeface="+mn-lt"/>
                          <a:ea typeface="+mn-ea"/>
                          <a:cs typeface="+mn-cs"/>
                        </a:rPr>
                        <a:t>Loperamide</a:t>
                      </a:r>
                      <a:r>
                        <a:rPr lang="en-US" b="1" dirty="0"/>
                        <a:t> </a:t>
                      </a:r>
                      <a:br>
                        <a:rPr lang="en-US" b="1" dirty="0"/>
                      </a:br>
                      <a:r>
                        <a:rPr lang="en-US" sz="1800" b="1" i="0" kern="1200" dirty="0">
                          <a:solidFill>
                            <a:schemeClr val="dk1"/>
                          </a:solidFill>
                          <a:effectLst/>
                          <a:latin typeface="+mn-lt"/>
                          <a:ea typeface="+mn-ea"/>
                          <a:cs typeface="+mn-cs"/>
                        </a:rPr>
                        <a:t>Octreotide</a:t>
                      </a:r>
                      <a:r>
                        <a:rPr lang="en-US" b="1" dirty="0"/>
                        <a:t> </a:t>
                      </a:r>
                    </a:p>
                  </a:txBody>
                  <a:tcPr/>
                </a:tc>
                <a:extLst>
                  <a:ext uri="{0D108BD9-81ED-4DB2-BD59-A6C34878D82A}">
                    <a16:rowId xmlns:a16="http://schemas.microsoft.com/office/drawing/2014/main" val="2217518869"/>
                  </a:ext>
                </a:extLst>
              </a:tr>
              <a:tr h="864550">
                <a:tc>
                  <a:txBody>
                    <a:bodyPr/>
                    <a:lstStyle/>
                    <a:p>
                      <a:r>
                        <a:rPr lang="en-US" sz="1800" b="1" i="0" dirty="0" err="1">
                          <a:solidFill>
                            <a:srgbClr val="007CB6"/>
                          </a:solidFill>
                          <a:effectLst/>
                          <a:latin typeface="Univers-CondensedBold"/>
                        </a:rPr>
                        <a:t>Cystopathy</a:t>
                      </a:r>
                      <a:r>
                        <a:rPr lang="en-US" dirty="0"/>
                        <a:t> </a:t>
                      </a:r>
                      <a:br>
                        <a:rPr lang="en-US" dirty="0"/>
                      </a:br>
                      <a:endParaRPr lang="en-US" dirty="0"/>
                    </a:p>
                  </a:txBody>
                  <a:tcPr/>
                </a:tc>
                <a:tc>
                  <a:txBody>
                    <a:bodyPr/>
                    <a:lstStyle/>
                    <a:p>
                      <a:r>
                        <a:rPr lang="en-US" sz="1800" b="1" i="0" kern="1200" dirty="0">
                          <a:solidFill>
                            <a:schemeClr val="dk1"/>
                          </a:solidFill>
                          <a:effectLst/>
                          <a:latin typeface="+mn-lt"/>
                          <a:ea typeface="+mn-ea"/>
                          <a:cs typeface="+mn-cs"/>
                        </a:rPr>
                        <a:t>Bethanechol</a:t>
                      </a:r>
                      <a:r>
                        <a:rPr lang="en-US" b="1" dirty="0"/>
                        <a:t> </a:t>
                      </a:r>
                      <a:br>
                        <a:rPr lang="en-US" b="1" dirty="0"/>
                      </a:br>
                      <a:r>
                        <a:rPr lang="en-US" sz="1800" b="1" i="0" kern="1200" dirty="0">
                          <a:solidFill>
                            <a:schemeClr val="dk1"/>
                          </a:solidFill>
                          <a:effectLst/>
                          <a:latin typeface="+mn-lt"/>
                          <a:ea typeface="+mn-ea"/>
                          <a:cs typeface="+mn-cs"/>
                        </a:rPr>
                        <a:t>Doxazosin</a:t>
                      </a:r>
                      <a:r>
                        <a:rPr lang="en-US" b="1" dirty="0"/>
                        <a:t> </a:t>
                      </a:r>
                      <a:br>
                        <a:rPr lang="en-US" b="1" dirty="0"/>
                      </a:br>
                      <a:endParaRPr lang="en-US" b="1" dirty="0"/>
                    </a:p>
                  </a:txBody>
                  <a:tcPr/>
                </a:tc>
                <a:extLst>
                  <a:ext uri="{0D108BD9-81ED-4DB2-BD59-A6C34878D82A}">
                    <a16:rowId xmlns:a16="http://schemas.microsoft.com/office/drawing/2014/main" val="30897176"/>
                  </a:ext>
                </a:extLst>
              </a:tr>
              <a:tr h="791227">
                <a:tc>
                  <a:txBody>
                    <a:bodyPr/>
                    <a:lstStyle/>
                    <a:p>
                      <a:r>
                        <a:rPr lang="en-US" sz="1800" b="1" i="0" dirty="0">
                          <a:solidFill>
                            <a:srgbClr val="007CB6"/>
                          </a:solidFill>
                          <a:effectLst/>
                          <a:latin typeface="Univers-CondensedBold"/>
                        </a:rPr>
                        <a:t>Erectile Dysfunction</a:t>
                      </a:r>
                      <a:r>
                        <a:rPr lang="en-US" dirty="0"/>
                        <a:t> </a:t>
                      </a:r>
                      <a:br>
                        <a:rPr lang="en-US" dirty="0"/>
                      </a:br>
                      <a:endParaRPr lang="en-US" dirty="0"/>
                    </a:p>
                  </a:txBody>
                  <a:tcPr/>
                </a:tc>
                <a:tc>
                  <a:txBody>
                    <a:bodyPr/>
                    <a:lstStyle/>
                    <a:p>
                      <a:r>
                        <a:rPr lang="en-US" sz="1800" b="1" i="0" kern="1200" dirty="0">
                          <a:solidFill>
                            <a:schemeClr val="dk1"/>
                          </a:solidFill>
                          <a:effectLst/>
                          <a:latin typeface="+mn-lt"/>
                          <a:ea typeface="+mn-ea"/>
                          <a:cs typeface="+mn-cs"/>
                        </a:rPr>
                        <a:t>Sildenafil</a:t>
                      </a:r>
                      <a:r>
                        <a:rPr lang="en-US" b="1" dirty="0"/>
                        <a:t> </a:t>
                      </a:r>
                      <a:br>
                        <a:rPr lang="en-US" b="1" dirty="0"/>
                      </a:br>
                      <a:endParaRPr lang="en-US" b="1" dirty="0"/>
                    </a:p>
                  </a:txBody>
                  <a:tcPr/>
                </a:tc>
                <a:extLst>
                  <a:ext uri="{0D108BD9-81ED-4DB2-BD59-A6C34878D82A}">
                    <a16:rowId xmlns:a16="http://schemas.microsoft.com/office/drawing/2014/main" val="2157418776"/>
                  </a:ext>
                </a:extLst>
              </a:tr>
            </a:tbl>
          </a:graphicData>
        </a:graphic>
      </p:graphicFrame>
    </p:spTree>
    <p:extLst>
      <p:ext uri="{BB962C8B-B14F-4D97-AF65-F5344CB8AC3E}">
        <p14:creationId xmlns:p14="http://schemas.microsoft.com/office/powerpoint/2010/main" val="24901242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571D3-7076-9529-BE34-01A11E272CFB}"/>
              </a:ext>
            </a:extLst>
          </p:cNvPr>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rPr>
              <a:t>Treatment of sudomotor</a:t>
            </a:r>
          </a:p>
        </p:txBody>
      </p:sp>
      <p:sp>
        <p:nvSpPr>
          <p:cNvPr id="3" name="Content Placeholder 2">
            <a:extLst>
              <a:ext uri="{FF2B5EF4-FFF2-40B4-BE49-F238E27FC236}">
                <a16:creationId xmlns:a16="http://schemas.microsoft.com/office/drawing/2014/main" id="{8E8F1D10-D15D-D1A5-99C4-7F7530DB0CF4}"/>
              </a:ext>
            </a:extLst>
          </p:cNvPr>
          <p:cNvSpPr>
            <a:spLocks noGrp="1"/>
          </p:cNvSpPr>
          <p:nvPr>
            <p:ph idx="1"/>
          </p:nvPr>
        </p:nvSpPr>
        <p:spPr/>
        <p:txBody>
          <a:bodyPr/>
          <a:lstStyle/>
          <a:p>
            <a:r>
              <a:rPr lang="en-US" dirty="0"/>
              <a:t>is generally supportive</a:t>
            </a:r>
          </a:p>
          <a:p>
            <a:r>
              <a:rPr lang="en-US" dirty="0"/>
              <a:t>lifestyle </a:t>
            </a:r>
            <a:r>
              <a:rPr lang="en-US" dirty="0" err="1"/>
              <a:t>modifcations</a:t>
            </a:r>
            <a:r>
              <a:rPr lang="en-US" dirty="0"/>
              <a:t> such as cooling garments and avoidance of warm environments can improve symptoms. </a:t>
            </a:r>
          </a:p>
          <a:p>
            <a:r>
              <a:rPr lang="en-US" dirty="0"/>
              <a:t>Clinicians should avoid the temptation to treat a proximal compensatory hyperhidrosis because treatment increases the risk of hyperthermia</a:t>
            </a:r>
          </a:p>
          <a:p>
            <a:endParaRPr lang="en-US" dirty="0"/>
          </a:p>
        </p:txBody>
      </p:sp>
    </p:spTree>
    <p:extLst>
      <p:ext uri="{BB962C8B-B14F-4D97-AF65-F5344CB8AC3E}">
        <p14:creationId xmlns:p14="http://schemas.microsoft.com/office/powerpoint/2010/main" val="27140535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933" y="116632"/>
            <a:ext cx="9442211" cy="857035"/>
          </a:xfrm>
        </p:spPr>
        <p:txBody>
          <a:bodyPr>
            <a:normAutofit/>
          </a:bodyPr>
          <a:lstStyle/>
          <a:p>
            <a:r>
              <a:rPr lang="en-US" b="1" dirty="0">
                <a:solidFill>
                  <a:srgbClr val="FF0000"/>
                </a:solidFill>
                <a:effectLst>
                  <a:outerShdw blurRad="38100" dist="38100" dir="2700000" algn="tl">
                    <a:srgbClr val="000000">
                      <a:alpha val="43137"/>
                    </a:srgbClr>
                  </a:outerShdw>
                </a:effectLst>
              </a:rPr>
              <a:t>Areas of Uncertainty</a:t>
            </a:r>
          </a:p>
        </p:txBody>
      </p:sp>
      <p:sp>
        <p:nvSpPr>
          <p:cNvPr id="3" name="Content Placeholder 2"/>
          <p:cNvSpPr>
            <a:spLocks noGrp="1"/>
          </p:cNvSpPr>
          <p:nvPr>
            <p:ph idx="1"/>
          </p:nvPr>
        </p:nvSpPr>
        <p:spPr>
          <a:xfrm>
            <a:off x="491067" y="1124744"/>
            <a:ext cx="9997421" cy="5544616"/>
          </a:xfrm>
        </p:spPr>
        <p:txBody>
          <a:bodyPr>
            <a:normAutofit/>
          </a:bodyPr>
          <a:lstStyle/>
          <a:p>
            <a:r>
              <a:rPr lang="en-US" dirty="0"/>
              <a:t>Benefits and risks of agents</a:t>
            </a:r>
          </a:p>
          <a:p>
            <a:r>
              <a:rPr lang="en-US" dirty="0"/>
              <a:t>Combination of </a:t>
            </a:r>
            <a:r>
              <a:rPr lang="en-US" dirty="0" err="1"/>
              <a:t>methylcobalamin</a:t>
            </a:r>
            <a:r>
              <a:rPr lang="en-US" dirty="0"/>
              <a:t>, </a:t>
            </a:r>
            <a:r>
              <a:rPr lang="en-US" dirty="0" err="1"/>
              <a:t>methylfolate</a:t>
            </a:r>
            <a:r>
              <a:rPr lang="en-US" dirty="0"/>
              <a:t>, and pyridoxal phosphate</a:t>
            </a:r>
          </a:p>
          <a:p>
            <a:r>
              <a:rPr lang="en-US" dirty="0"/>
              <a:t>Metformin</a:t>
            </a:r>
          </a:p>
          <a:p>
            <a:r>
              <a:rPr lang="en-US" dirty="0"/>
              <a:t>oxidative and nitrosative stress</a:t>
            </a:r>
          </a:p>
          <a:p>
            <a:r>
              <a:rPr lang="en-US" dirty="0"/>
              <a:t>Whereas neuropathy associated with vitamin B12 deficiency has typically been considered to occur at </a:t>
            </a:r>
            <a:r>
              <a:rPr lang="en-US" dirty="0">
                <a:solidFill>
                  <a:srgbClr val="0070C0"/>
                </a:solidFill>
              </a:rPr>
              <a:t>levels below 250 </a:t>
            </a:r>
            <a:r>
              <a:rPr lang="en-US" dirty="0" err="1"/>
              <a:t>pg</a:t>
            </a:r>
            <a:r>
              <a:rPr lang="en-US" dirty="0"/>
              <a:t> per milliliter, one study indicated that the threshold for the development of impaired nerve conduction is approximately </a:t>
            </a:r>
            <a:r>
              <a:rPr lang="en-US" b="1" dirty="0">
                <a:solidFill>
                  <a:schemeClr val="bg2">
                    <a:lumMod val="10000"/>
                  </a:schemeClr>
                </a:solidFill>
              </a:rPr>
              <a:t>450</a:t>
            </a:r>
            <a:r>
              <a:rPr lang="en-US" dirty="0"/>
              <a:t> </a:t>
            </a:r>
            <a:r>
              <a:rPr lang="en-US" dirty="0" err="1"/>
              <a:t>pg</a:t>
            </a:r>
            <a:r>
              <a:rPr lang="en-US" dirty="0"/>
              <a:t> per milliliter.2000 </a:t>
            </a:r>
            <a:r>
              <a:rPr lang="en-US" dirty="0" err="1"/>
              <a:t>μg</a:t>
            </a:r>
            <a:r>
              <a:rPr lang="en-US" dirty="0"/>
              <a:t> per day could be initiated</a:t>
            </a:r>
          </a:p>
          <a:p>
            <a:r>
              <a:rPr lang="en-US" dirty="0"/>
              <a:t>Alpha lipoic acid can be given to relieve pain (starting at a twice-daily oral dose of 300 mg)</a:t>
            </a:r>
          </a:p>
          <a:p>
            <a:endParaRPr lang="en-US" dirty="0"/>
          </a:p>
          <a:p>
            <a:endParaRPr lang="en-US" dirty="0"/>
          </a:p>
        </p:txBody>
      </p:sp>
    </p:spTree>
    <p:extLst>
      <p:ext uri="{BB962C8B-B14F-4D97-AF65-F5344CB8AC3E}">
        <p14:creationId xmlns:p14="http://schemas.microsoft.com/office/powerpoint/2010/main" val="26601664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a:solidFill>
                  <a:srgbClr val="FF0000"/>
                </a:solidFill>
                <a:effectLst>
                  <a:outerShdw blurRad="38100" dist="38100" dir="2700000" algn="tl">
                    <a:srgbClr val="000000">
                      <a:alpha val="43137"/>
                    </a:srgbClr>
                  </a:outerShdw>
                </a:effectLst>
              </a:rPr>
              <a:t>Emerging Therapies</a:t>
            </a:r>
          </a:p>
        </p:txBody>
      </p:sp>
      <p:sp>
        <p:nvSpPr>
          <p:cNvPr id="3" name="Content Placeholder 2"/>
          <p:cNvSpPr>
            <a:spLocks noGrp="1"/>
          </p:cNvSpPr>
          <p:nvPr>
            <p:ph idx="1"/>
          </p:nvPr>
        </p:nvSpPr>
        <p:spPr/>
        <p:txBody>
          <a:bodyPr/>
          <a:lstStyle/>
          <a:p>
            <a:pPr marL="0" indent="0">
              <a:buNone/>
            </a:pPr>
            <a:r>
              <a:rPr dirty="0"/>
              <a:t>• α-Lipoic Acid – Antioxidant, some nerve function improvement</a:t>
            </a:r>
          </a:p>
          <a:p>
            <a:pPr marL="0" indent="0">
              <a:buNone/>
            </a:pPr>
            <a:r>
              <a:rPr dirty="0"/>
              <a:t>• Benfotiamine – Potential benefit in oxidative stress</a:t>
            </a:r>
          </a:p>
          <a:p>
            <a:pPr marL="0" indent="0">
              <a:buNone/>
            </a:pPr>
            <a:r>
              <a:rPr dirty="0"/>
              <a:t>• </a:t>
            </a:r>
            <a:r>
              <a:rPr dirty="0" err="1"/>
              <a:t>Epalrestat</a:t>
            </a:r>
            <a:r>
              <a:rPr dirty="0"/>
              <a:t> – Aldose Reductase Inhibitor (Asia use)</a:t>
            </a:r>
          </a:p>
          <a:p>
            <a:pPr marL="0" indent="0">
              <a:buNone/>
            </a:pPr>
            <a:r>
              <a:rPr dirty="0"/>
              <a:t>• Gene Therapy &amp; Neurotrophic Factors – Future potential</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0"/>
            <a:ext cx="9296400" cy="7086600"/>
          </a:xfrm>
        </p:spPr>
      </p:pic>
    </p:spTree>
    <p:extLst>
      <p:ext uri="{BB962C8B-B14F-4D97-AF65-F5344CB8AC3E}">
        <p14:creationId xmlns:p14="http://schemas.microsoft.com/office/powerpoint/2010/main" val="1072183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1C1D4-309E-2B14-00E3-E9B8CE4632F1}"/>
              </a:ext>
            </a:extLst>
          </p:cNvPr>
          <p:cNvSpPr>
            <a:spLocks noGrp="1"/>
          </p:cNvSpPr>
          <p:nvPr>
            <p:ph type="title"/>
          </p:nvPr>
        </p:nvSpPr>
        <p:spPr/>
        <p:txBody>
          <a:bodyPr/>
          <a:lstStyle/>
          <a:p>
            <a:r>
              <a:rPr lang="en-US" dirty="0">
                <a:solidFill>
                  <a:srgbClr val="FF0000"/>
                </a:solidFill>
                <a:effectLst>
                  <a:outerShdw blurRad="38100" dist="38100" dir="2700000" algn="tl">
                    <a:srgbClr val="000000">
                      <a:alpha val="43137"/>
                    </a:srgbClr>
                  </a:outerShdw>
                </a:effectLst>
                <a:latin typeface="Cambria" panose="02040503050406030204" pitchFamily="18" charset="0"/>
              </a:rPr>
              <a:t>Diabetic peripheral neuropathy (DPN) </a:t>
            </a:r>
            <a:br>
              <a:rPr lang="en-US" dirty="0">
                <a:solidFill>
                  <a:srgbClr val="603620"/>
                </a:solidFill>
                <a:effectLst>
                  <a:outerShdw blurRad="38100" dist="38100" dir="2700000" algn="tl">
                    <a:srgbClr val="000000">
                      <a:alpha val="43137"/>
                    </a:srgbClr>
                  </a:outerShdw>
                </a:effectLst>
                <a:latin typeface="Cambria" panose="02040503050406030204" pitchFamily="18" charset="0"/>
              </a:rPr>
            </a:b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52CF3A7C-2B0B-7528-734E-86EAD030B4F3}"/>
              </a:ext>
            </a:extLst>
          </p:cNvPr>
          <p:cNvSpPr>
            <a:spLocks noGrp="1"/>
          </p:cNvSpPr>
          <p:nvPr>
            <p:ph idx="1"/>
          </p:nvPr>
        </p:nvSpPr>
        <p:spPr>
          <a:xfrm>
            <a:off x="440267" y="1270000"/>
            <a:ext cx="10913533" cy="5486400"/>
          </a:xfrm>
        </p:spPr>
        <p:txBody>
          <a:bodyPr>
            <a:normAutofit fontScale="92500" lnSpcReduction="10000"/>
          </a:bodyPr>
          <a:lstStyle/>
          <a:p>
            <a:pPr>
              <a:spcBef>
                <a:spcPts val="2000"/>
              </a:spcBef>
              <a:spcAft>
                <a:spcPts val="2000"/>
              </a:spcAft>
              <a:buFont typeface="Wingdings" panose="05000000000000000000" pitchFamily="2" charset="2"/>
              <a:buChar char="ü"/>
            </a:pPr>
            <a:r>
              <a:rPr lang="en-US" dirty="0"/>
              <a:t>The </a:t>
            </a:r>
            <a:r>
              <a:rPr lang="en-US" dirty="0">
                <a:solidFill>
                  <a:schemeClr val="accent1"/>
                </a:solidFill>
              </a:rPr>
              <a:t>most common</a:t>
            </a:r>
            <a:r>
              <a:rPr lang="en-US" dirty="0"/>
              <a:t> microvascular complications in both type1 and type 2 diabetes. </a:t>
            </a:r>
          </a:p>
          <a:p>
            <a:pPr>
              <a:spcBef>
                <a:spcPts val="2000"/>
              </a:spcBef>
              <a:spcAft>
                <a:spcPts val="2000"/>
              </a:spcAft>
              <a:buFont typeface="Wingdings" panose="05000000000000000000" pitchFamily="2" charset="2"/>
              <a:buChar char="ü"/>
            </a:pPr>
            <a:r>
              <a:rPr lang="en-US" dirty="0"/>
              <a:t>DPN has been defined as "the presence of symptoms and/or signs of peripheral nerve dysfunction in people with diabetes </a:t>
            </a:r>
            <a:r>
              <a:rPr lang="en-US" dirty="0">
                <a:solidFill>
                  <a:srgbClr val="7030A0"/>
                </a:solidFill>
              </a:rPr>
              <a:t>after the exclusion of other causes“</a:t>
            </a:r>
          </a:p>
          <a:p>
            <a:pPr>
              <a:spcBef>
                <a:spcPts val="2000"/>
              </a:spcBef>
              <a:spcAft>
                <a:spcPts val="2000"/>
              </a:spcAft>
              <a:buFont typeface="Wingdings" panose="05000000000000000000" pitchFamily="2" charset="2"/>
              <a:buChar char="ü"/>
            </a:pPr>
            <a:r>
              <a:rPr lang="en-US" dirty="0"/>
              <a:t>It is the most common component in the causal sequence to </a:t>
            </a:r>
            <a:r>
              <a:rPr lang="en-US" dirty="0">
                <a:solidFill>
                  <a:srgbClr val="0070C0"/>
                </a:solidFill>
              </a:rPr>
              <a:t>foot ulceration</a:t>
            </a:r>
          </a:p>
          <a:p>
            <a:pPr>
              <a:spcBef>
                <a:spcPts val="2000"/>
              </a:spcBef>
              <a:spcAft>
                <a:spcPts val="2000"/>
              </a:spcAft>
              <a:buFont typeface="Wingdings" panose="05000000000000000000" pitchFamily="2" charset="2"/>
              <a:buChar char="ü"/>
            </a:pPr>
            <a:r>
              <a:rPr lang="en-US" dirty="0"/>
              <a:t>DPN is largely concerned with the feet and lower limbs, although in some severe cases the </a:t>
            </a:r>
            <a:r>
              <a:rPr lang="en-US" dirty="0">
                <a:solidFill>
                  <a:srgbClr val="0070C0"/>
                </a:solidFill>
              </a:rPr>
              <a:t>hands</a:t>
            </a:r>
            <a:r>
              <a:rPr lang="en-US" dirty="0"/>
              <a:t> may also be affected. </a:t>
            </a:r>
          </a:p>
          <a:p>
            <a:pPr>
              <a:spcBef>
                <a:spcPts val="2000"/>
              </a:spcBef>
              <a:spcAft>
                <a:spcPts val="2000"/>
              </a:spcAft>
              <a:buFont typeface="Wingdings" panose="05000000000000000000" pitchFamily="2" charset="2"/>
              <a:buChar char="ü"/>
            </a:pPr>
            <a:r>
              <a:rPr lang="en-US" b="0" i="0" dirty="0">
                <a:solidFill>
                  <a:srgbClr val="212121"/>
                </a:solidFill>
                <a:effectLst/>
                <a:latin typeface="Cambria" panose="02040503050406030204" pitchFamily="18" charset="0"/>
              </a:rPr>
              <a:t>starts at </a:t>
            </a:r>
            <a:r>
              <a:rPr lang="en-US" b="0" i="0" dirty="0">
                <a:solidFill>
                  <a:srgbClr val="0070C0"/>
                </a:solidFill>
                <a:effectLst/>
                <a:latin typeface="Cambria" panose="02040503050406030204" pitchFamily="18" charset="0"/>
              </a:rPr>
              <a:t>the distal ends of the longest nerves with a stocking‐glove presentation</a:t>
            </a:r>
            <a:endParaRPr lang="en-US" dirty="0">
              <a:solidFill>
                <a:schemeClr val="bg2">
                  <a:lumMod val="50000"/>
                </a:schemeClr>
              </a:solidFill>
            </a:endParaRPr>
          </a:p>
        </p:txBody>
      </p:sp>
    </p:spTree>
    <p:extLst>
      <p:ext uri="{BB962C8B-B14F-4D97-AF65-F5344CB8AC3E}">
        <p14:creationId xmlns:p14="http://schemas.microsoft.com/office/powerpoint/2010/main" val="3110136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533" y="116632"/>
            <a:ext cx="9662947" cy="1143000"/>
          </a:xfrm>
        </p:spPr>
        <p:txBody>
          <a:bodyPr>
            <a:normAutofit/>
          </a:bodyPr>
          <a:lstStyle/>
          <a:p>
            <a:r>
              <a:rPr lang="en-US" b="1" dirty="0">
                <a:solidFill>
                  <a:srgbClr val="FF0000"/>
                </a:solidFill>
                <a:effectLst>
                  <a:outerShdw blurRad="38100" dist="38100" dir="2700000" algn="tl">
                    <a:srgbClr val="000000">
                      <a:alpha val="43137"/>
                    </a:srgbClr>
                  </a:outerShdw>
                </a:effectLst>
              </a:rPr>
              <a:t>Distal symmetric polyneuropathy</a:t>
            </a:r>
          </a:p>
        </p:txBody>
      </p:sp>
      <p:sp>
        <p:nvSpPr>
          <p:cNvPr id="3" name="Content Placeholder 2"/>
          <p:cNvSpPr>
            <a:spLocks noGrp="1"/>
          </p:cNvSpPr>
          <p:nvPr>
            <p:ph idx="1"/>
          </p:nvPr>
        </p:nvSpPr>
        <p:spPr>
          <a:xfrm>
            <a:off x="550333" y="1405467"/>
            <a:ext cx="10010163" cy="5105400"/>
          </a:xfrm>
        </p:spPr>
        <p:txBody>
          <a:bodyPr>
            <a:normAutofit/>
          </a:bodyPr>
          <a:lstStyle/>
          <a:p>
            <a:r>
              <a:rPr lang="en-US" dirty="0"/>
              <a:t>sensorimotor polyneuropathy </a:t>
            </a:r>
            <a:r>
              <a:rPr lang="en-US" b="1" i="1" dirty="0"/>
              <a:t>Motor symptoms are less common </a:t>
            </a:r>
          </a:p>
          <a:p>
            <a:r>
              <a:rPr lang="en-US" b="0" i="0" dirty="0">
                <a:solidFill>
                  <a:srgbClr val="212121"/>
                </a:solidFill>
                <a:effectLst/>
                <a:latin typeface="Cambria" panose="02040503050406030204" pitchFamily="18" charset="0"/>
              </a:rPr>
              <a:t>Up to </a:t>
            </a:r>
            <a:r>
              <a:rPr lang="en-US" b="1" i="0" dirty="0">
                <a:solidFill>
                  <a:srgbClr val="800080"/>
                </a:solidFill>
                <a:effectLst/>
                <a:latin typeface="Cambria" panose="02040503050406030204" pitchFamily="18" charset="0"/>
              </a:rPr>
              <a:t>50%</a:t>
            </a:r>
            <a:r>
              <a:rPr lang="en-US" b="0" i="0" dirty="0">
                <a:solidFill>
                  <a:srgbClr val="212121"/>
                </a:solidFill>
                <a:effectLst/>
                <a:latin typeface="Cambria" panose="02040503050406030204" pitchFamily="18" charset="0"/>
              </a:rPr>
              <a:t> of patients, may be </a:t>
            </a:r>
            <a:r>
              <a:rPr lang="en-US" b="1" i="0" dirty="0">
                <a:solidFill>
                  <a:srgbClr val="212121"/>
                </a:solidFill>
                <a:effectLst/>
                <a:latin typeface="Cambria" panose="02040503050406030204" pitchFamily="18" charset="0"/>
              </a:rPr>
              <a:t>asymptomatic</a:t>
            </a:r>
            <a:endParaRPr lang="en-US" b="1" dirty="0"/>
          </a:p>
          <a:p>
            <a:r>
              <a:rPr lang="en-US" dirty="0"/>
              <a:t>progressive reduction in the intra epidermal nerve fibers</a:t>
            </a:r>
          </a:p>
          <a:p>
            <a:r>
              <a:rPr lang="en-US" dirty="0"/>
              <a:t>this reduction is seen even in persons with prediabetes</a:t>
            </a:r>
          </a:p>
          <a:p>
            <a:r>
              <a:rPr lang="en-US" dirty="0"/>
              <a:t>up to one quarter of persons with IGT</a:t>
            </a:r>
          </a:p>
          <a:p>
            <a:r>
              <a:rPr lang="en-US" b="0" i="0" dirty="0">
                <a:solidFill>
                  <a:srgbClr val="212121"/>
                </a:solidFill>
                <a:effectLst/>
                <a:latin typeface="Cambria" panose="02040503050406030204" pitchFamily="18" charset="0"/>
              </a:rPr>
              <a:t>increases with both </a:t>
            </a:r>
            <a:r>
              <a:rPr lang="en-US" b="0" i="0" dirty="0">
                <a:solidFill>
                  <a:srgbClr val="FF0000"/>
                </a:solidFill>
                <a:effectLst/>
                <a:latin typeface="Cambria" panose="02040503050406030204" pitchFamily="18" charset="0"/>
              </a:rPr>
              <a:t>age </a:t>
            </a:r>
            <a:r>
              <a:rPr lang="en-US" b="0" i="0" dirty="0">
                <a:solidFill>
                  <a:srgbClr val="212121"/>
                </a:solidFill>
                <a:effectLst/>
                <a:latin typeface="Cambria" panose="02040503050406030204" pitchFamily="18" charset="0"/>
              </a:rPr>
              <a:t>and </a:t>
            </a:r>
            <a:r>
              <a:rPr lang="en-US" b="0" i="0" dirty="0">
                <a:solidFill>
                  <a:srgbClr val="FF0000"/>
                </a:solidFill>
                <a:effectLst/>
                <a:latin typeface="Cambria" panose="02040503050406030204" pitchFamily="18" charset="0"/>
              </a:rPr>
              <a:t>duration of diabetes</a:t>
            </a:r>
            <a:r>
              <a:rPr lang="en-US" b="0" i="0" dirty="0">
                <a:solidFill>
                  <a:srgbClr val="212121"/>
                </a:solidFill>
                <a:effectLst/>
                <a:latin typeface="Cambria" panose="02040503050406030204" pitchFamily="18" charset="0"/>
              </a:rPr>
              <a:t>, and </a:t>
            </a:r>
            <a:r>
              <a:rPr lang="en-US" b="0" i="0" dirty="0">
                <a:solidFill>
                  <a:srgbClr val="FF0000"/>
                </a:solidFill>
                <a:effectLst/>
                <a:latin typeface="Cambria" panose="02040503050406030204" pitchFamily="18" charset="0"/>
              </a:rPr>
              <a:t>obesity.</a:t>
            </a:r>
            <a:endParaRPr lang="en-US" dirty="0"/>
          </a:p>
        </p:txBody>
      </p:sp>
    </p:spTree>
    <p:extLst>
      <p:ext uri="{BB962C8B-B14F-4D97-AF65-F5344CB8AC3E}">
        <p14:creationId xmlns:p14="http://schemas.microsoft.com/office/powerpoint/2010/main" val="28803736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1401</TotalTime>
  <Words>4065</Words>
  <Application>Microsoft Office PowerPoint</Application>
  <PresentationFormat>Widescreen</PresentationFormat>
  <Paragraphs>497</Paragraphs>
  <Slides>74</Slides>
  <Notes>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74</vt:i4>
      </vt:variant>
    </vt:vector>
  </HeadingPairs>
  <TitlesOfParts>
    <vt:vector size="90" baseType="lpstr">
      <vt:lpstr>Arial</vt:lpstr>
      <vt:lpstr>Calibri</vt:lpstr>
      <vt:lpstr>Calibri Light</vt:lpstr>
      <vt:lpstr>Cambria</vt:lpstr>
      <vt:lpstr>CharisSIL</vt:lpstr>
      <vt:lpstr>CharisSIL-Bold</vt:lpstr>
      <vt:lpstr>Google Sans</vt:lpstr>
      <vt:lpstr>NotoSansSymbols-Regular-Subsetted</vt:lpstr>
      <vt:lpstr>Roboto</vt:lpstr>
      <vt:lpstr>SymbolNew-Medium</vt:lpstr>
      <vt:lpstr>TimesNewRomanPS-BoldMT</vt:lpstr>
      <vt:lpstr>TimesNewRomanPSMT</vt:lpstr>
      <vt:lpstr>Univers-CondensedBold</vt:lpstr>
      <vt:lpstr>Univers-Light</vt:lpstr>
      <vt:lpstr>Wingdings</vt:lpstr>
      <vt:lpstr>Office Theme</vt:lpstr>
      <vt:lpstr>PowerPoint Presentation</vt:lpstr>
      <vt:lpstr>Diabetic neuropathy </vt:lpstr>
      <vt:lpstr>Diabetic neuropathy </vt:lpstr>
      <vt:lpstr>Pathophysiology of Diabetic Neuropathy</vt:lpstr>
      <vt:lpstr>Risk factors   </vt:lpstr>
      <vt:lpstr>Classification of diabetic neuropathies</vt:lpstr>
      <vt:lpstr>PowerPoint Presentation</vt:lpstr>
      <vt:lpstr>Diabetic peripheral neuropathy (DPN)  </vt:lpstr>
      <vt:lpstr>Distal symmetric polyneuropathy</vt:lpstr>
      <vt:lpstr>PowerPoint Presentation</vt:lpstr>
      <vt:lpstr>Painful diabetic peripheral neuropathy</vt:lpstr>
      <vt:lpstr>Clinical MANIFESTATIONS  </vt:lpstr>
      <vt:lpstr>PowerPoint Presentation</vt:lpstr>
      <vt:lpstr>PowerPoint Presentation</vt:lpstr>
      <vt:lpstr>PowerPoint Presentation</vt:lpstr>
      <vt:lpstr>PowerPoint Presentation</vt:lpstr>
      <vt:lpstr>Evaluation OF DSP</vt:lpstr>
      <vt:lpstr>Key components of the diabetic foot exam</vt:lpstr>
      <vt:lpstr>PowerPoint Presentation</vt:lpstr>
      <vt:lpstr>PowerPoint Presentation</vt:lpstr>
      <vt:lpstr> Skin and joint signs </vt:lpstr>
      <vt:lpstr>PowerPoint Presentation</vt:lpstr>
      <vt:lpstr>Who should be screened?  </vt:lpstr>
      <vt:lpstr>Risk classification based on the comprehensive foot examination</vt:lpstr>
      <vt:lpstr>Should be carefully assessed for other conditions:</vt:lpstr>
      <vt:lpstr>Differential Diagnosis  </vt:lpstr>
      <vt:lpstr>Objective testing for neuropathy</vt:lpstr>
      <vt:lpstr>PowerPoint Presentation</vt:lpstr>
      <vt:lpstr>PowerPoint Presentation</vt:lpstr>
      <vt:lpstr>Laboratory studies</vt:lpstr>
      <vt:lpstr>Diabetic polyradiculopathy </vt:lpstr>
      <vt:lpstr>Mononeuropathy </vt:lpstr>
      <vt:lpstr>PowerPoint Presentation</vt:lpstr>
      <vt:lpstr>Autonomic neuropathy  </vt:lpstr>
      <vt:lpstr>PowerPoint Presentation</vt:lpstr>
      <vt:lpstr>CARDIOVASCULAR AUTONOMIC NEUROPATHY</vt:lpstr>
      <vt:lpstr>Diagnostic Tests for Cardiovascular Autonomic Neuropathy</vt:lpstr>
      <vt:lpstr>Diagnostic testing</vt:lpstr>
      <vt:lpstr>PROGNOSIS</vt:lpstr>
      <vt:lpstr>Sudomotor Function Tests</vt:lpstr>
      <vt:lpstr>Gastrointestinal Autonomic Function Tests</vt:lpstr>
      <vt:lpstr>Genitourinary Autonomic Function Tests</vt:lpstr>
      <vt:lpstr>Pupillometry (Autonomic Pupillary Testing)</vt:lpstr>
      <vt:lpstr>PowerPoint Presentation</vt:lpstr>
      <vt:lpstr>Sympathetic nervous system dysfunction and other  manifistations </vt:lpstr>
      <vt:lpstr>Charcot arthropathy</vt:lpstr>
      <vt:lpstr>PowerPoint Presentation</vt:lpstr>
      <vt:lpstr>GASTROINTESTINAL AUTONOMIC NEUROPATHY</vt:lpstr>
      <vt:lpstr>PowerPoint Presentation</vt:lpstr>
      <vt:lpstr>GENITOURINARY AUTONOMIC NEUROPATHY</vt:lpstr>
      <vt:lpstr>Diabetic neuropathy management </vt:lpstr>
      <vt:lpstr>Nonpharmacologic </vt:lpstr>
      <vt:lpstr>Pharmacotherapy</vt:lpstr>
      <vt:lpstr>Pharmacotherapy</vt:lpstr>
      <vt:lpstr>Topical Capsaicin</vt:lpstr>
      <vt:lpstr>Anticonvulsants</vt:lpstr>
      <vt:lpstr>Gabapentin</vt:lpstr>
      <vt:lpstr>Pregabalin</vt:lpstr>
      <vt:lpstr>Topiramate</vt:lpstr>
      <vt:lpstr>Tricyclic Antidepressants</vt:lpstr>
      <vt:lpstr>Serotonin–Norepinephrine Reuptake Inhibitors (SNRIs)</vt:lpstr>
      <vt:lpstr>Opioid Analgesics</vt:lpstr>
      <vt:lpstr>Tramadol</vt:lpstr>
      <vt:lpstr>Tapentadol</vt:lpstr>
      <vt:lpstr>Gabapentin + sustained-release morphine</vt:lpstr>
      <vt:lpstr>Coexisting Conditions and Choice of Therapy</vt:lpstr>
      <vt:lpstr>Autonomic neuropathy management</vt:lpstr>
      <vt:lpstr>Autonomic neuropathy treatment </vt:lpstr>
      <vt:lpstr>Examples of medications that may cause or exacerbate orthostatic hypotension</vt:lpstr>
      <vt:lpstr>Pharmacologic symptomatic treatment</vt:lpstr>
      <vt:lpstr>Treatment of sudomotor</vt:lpstr>
      <vt:lpstr>Areas of Uncertainty</vt:lpstr>
      <vt:lpstr>Emerging Therapies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Diabetic neuropathy </dc:title>
  <dc:creator>ASUS</dc:creator>
  <cp:lastModifiedBy>dr.rad</cp:lastModifiedBy>
  <cp:revision>42</cp:revision>
  <dcterms:created xsi:type="dcterms:W3CDTF">2023-12-10T06:08:17Z</dcterms:created>
  <dcterms:modified xsi:type="dcterms:W3CDTF">2025-02-10T09:35:58Z</dcterms:modified>
</cp:coreProperties>
</file>